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99" r:id="rId2"/>
    <p:sldId id="300" r:id="rId3"/>
    <p:sldId id="25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301" r:id="rId21"/>
    <p:sldId id="275" r:id="rId22"/>
    <p:sldId id="276" r:id="rId23"/>
    <p:sldId id="279" r:id="rId24"/>
    <p:sldId id="280" r:id="rId25"/>
    <p:sldId id="281" r:id="rId26"/>
    <p:sldId id="282" r:id="rId27"/>
    <p:sldId id="283" r:id="rId28"/>
    <p:sldId id="284" r:id="rId29"/>
    <p:sldId id="285" r:id="rId30"/>
    <p:sldId id="287" r:id="rId31"/>
    <p:sldId id="298" r:id="rId32"/>
    <p:sldId id="302" r:id="rId33"/>
    <p:sldId id="288" r:id="rId34"/>
    <p:sldId id="289" r:id="rId35"/>
    <p:sldId id="290" r:id="rId36"/>
    <p:sldId id="304" r:id="rId37"/>
    <p:sldId id="291" r:id="rId38"/>
    <p:sldId id="305" r:id="rId39"/>
    <p:sldId id="292" r:id="rId40"/>
    <p:sldId id="293" r:id="rId41"/>
    <p:sldId id="294" r:id="rId42"/>
    <p:sldId id="295" r:id="rId43"/>
    <p:sldId id="296" r:id="rId44"/>
    <p:sldId id="297" r:id="rId45"/>
    <p:sldId id="303"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5CCD"/>
    <a:srgbClr val="3CCD4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28" autoAdjust="0"/>
    <p:restoredTop sz="97524" autoAdjust="0"/>
  </p:normalViewPr>
  <p:slideViewPr>
    <p:cSldViewPr snapToGrid="0" snapToObjects="1">
      <p:cViewPr>
        <p:scale>
          <a:sx n="105" d="100"/>
          <a:sy n="105" d="100"/>
        </p:scale>
        <p:origin x="312" y="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71ED70-8710-F44B-B0FB-0F294E5AD2CC}" type="datetimeFigureOut">
              <a:rPr lang="en-US" smtClean="0"/>
              <a:t>11/29/12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42168C0-A76D-C54E-AC83-6EF3FD170247}" type="slidenum">
              <a:rPr lang="en-US" smtClean="0"/>
              <a:t>‹#›</a:t>
            </a:fld>
            <a:endParaRPr lang="en-US"/>
          </a:p>
        </p:txBody>
      </p:sp>
    </p:spTree>
    <p:extLst>
      <p:ext uri="{BB962C8B-B14F-4D97-AF65-F5344CB8AC3E}">
        <p14:creationId xmlns:p14="http://schemas.microsoft.com/office/powerpoint/2010/main" val="415136394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2168C0-A76D-C54E-AC83-6EF3FD170247}" type="slidenum">
              <a:rPr lang="en-US" smtClean="0"/>
              <a:t>45</a:t>
            </a:fld>
            <a:endParaRPr lang="en-US"/>
          </a:p>
        </p:txBody>
      </p:sp>
    </p:spTree>
    <p:extLst>
      <p:ext uri="{BB962C8B-B14F-4D97-AF65-F5344CB8AC3E}">
        <p14:creationId xmlns:p14="http://schemas.microsoft.com/office/powerpoint/2010/main" val="4043879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880EF2C-7F2F-B54E-9489-D00F828C557C}" type="datetimeFigureOut">
              <a:rPr lang="en-US" smtClean="0"/>
              <a:t>11/29/12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1C25D0-8628-8945-891C-837E1CD20760}" type="slidenum">
              <a:rPr lang="en-US" smtClean="0"/>
              <a:t>‹#›</a:t>
            </a:fld>
            <a:endParaRPr lang="en-US"/>
          </a:p>
        </p:txBody>
      </p:sp>
    </p:spTree>
    <p:extLst>
      <p:ext uri="{BB962C8B-B14F-4D97-AF65-F5344CB8AC3E}">
        <p14:creationId xmlns:p14="http://schemas.microsoft.com/office/powerpoint/2010/main" val="404325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80EF2C-7F2F-B54E-9489-D00F828C557C}" type="datetimeFigureOut">
              <a:rPr lang="en-US" smtClean="0"/>
              <a:t>11/29/12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1C25D0-8628-8945-891C-837E1CD20760}" type="slidenum">
              <a:rPr lang="en-US" smtClean="0"/>
              <a:t>‹#›</a:t>
            </a:fld>
            <a:endParaRPr lang="en-US"/>
          </a:p>
        </p:txBody>
      </p:sp>
    </p:spTree>
    <p:extLst>
      <p:ext uri="{BB962C8B-B14F-4D97-AF65-F5344CB8AC3E}">
        <p14:creationId xmlns:p14="http://schemas.microsoft.com/office/powerpoint/2010/main" val="3009099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80EF2C-7F2F-B54E-9489-D00F828C557C}" type="datetimeFigureOut">
              <a:rPr lang="en-US" smtClean="0"/>
              <a:t>11/29/12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1C25D0-8628-8945-891C-837E1CD20760}" type="slidenum">
              <a:rPr lang="en-US" smtClean="0"/>
              <a:t>‹#›</a:t>
            </a:fld>
            <a:endParaRPr lang="en-US"/>
          </a:p>
        </p:txBody>
      </p:sp>
    </p:spTree>
    <p:extLst>
      <p:ext uri="{BB962C8B-B14F-4D97-AF65-F5344CB8AC3E}">
        <p14:creationId xmlns:p14="http://schemas.microsoft.com/office/powerpoint/2010/main" val="2843064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80EF2C-7F2F-B54E-9489-D00F828C557C}" type="datetimeFigureOut">
              <a:rPr lang="en-US" smtClean="0"/>
              <a:t>11/29/12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1C25D0-8628-8945-891C-837E1CD20760}" type="slidenum">
              <a:rPr lang="en-US" smtClean="0"/>
              <a:t>‹#›</a:t>
            </a:fld>
            <a:endParaRPr lang="en-US"/>
          </a:p>
        </p:txBody>
      </p:sp>
    </p:spTree>
    <p:extLst>
      <p:ext uri="{BB962C8B-B14F-4D97-AF65-F5344CB8AC3E}">
        <p14:creationId xmlns:p14="http://schemas.microsoft.com/office/powerpoint/2010/main" val="965110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880EF2C-7F2F-B54E-9489-D00F828C557C}" type="datetimeFigureOut">
              <a:rPr lang="en-US" smtClean="0"/>
              <a:t>11/29/12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1C25D0-8628-8945-891C-837E1CD20760}" type="slidenum">
              <a:rPr lang="en-US" smtClean="0"/>
              <a:t>‹#›</a:t>
            </a:fld>
            <a:endParaRPr lang="en-US"/>
          </a:p>
        </p:txBody>
      </p:sp>
    </p:spTree>
    <p:extLst>
      <p:ext uri="{BB962C8B-B14F-4D97-AF65-F5344CB8AC3E}">
        <p14:creationId xmlns:p14="http://schemas.microsoft.com/office/powerpoint/2010/main" val="2605742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880EF2C-7F2F-B54E-9489-D00F828C557C}" type="datetimeFigureOut">
              <a:rPr lang="en-US" smtClean="0"/>
              <a:t>11/29/12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1C25D0-8628-8945-891C-837E1CD20760}" type="slidenum">
              <a:rPr lang="en-US" smtClean="0"/>
              <a:t>‹#›</a:t>
            </a:fld>
            <a:endParaRPr lang="en-US"/>
          </a:p>
        </p:txBody>
      </p:sp>
    </p:spTree>
    <p:extLst>
      <p:ext uri="{BB962C8B-B14F-4D97-AF65-F5344CB8AC3E}">
        <p14:creationId xmlns:p14="http://schemas.microsoft.com/office/powerpoint/2010/main" val="1734873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880EF2C-7F2F-B54E-9489-D00F828C557C}" type="datetimeFigureOut">
              <a:rPr lang="en-US" smtClean="0"/>
              <a:t>11/29/12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1C25D0-8628-8945-891C-837E1CD20760}" type="slidenum">
              <a:rPr lang="en-US" smtClean="0"/>
              <a:t>‹#›</a:t>
            </a:fld>
            <a:endParaRPr lang="en-US"/>
          </a:p>
        </p:txBody>
      </p:sp>
    </p:spTree>
    <p:extLst>
      <p:ext uri="{BB962C8B-B14F-4D97-AF65-F5344CB8AC3E}">
        <p14:creationId xmlns:p14="http://schemas.microsoft.com/office/powerpoint/2010/main" val="1757577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880EF2C-7F2F-B54E-9489-D00F828C557C}" type="datetimeFigureOut">
              <a:rPr lang="en-US" smtClean="0"/>
              <a:t>11/29/12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1C25D0-8628-8945-891C-837E1CD20760}" type="slidenum">
              <a:rPr lang="en-US" smtClean="0"/>
              <a:t>‹#›</a:t>
            </a:fld>
            <a:endParaRPr lang="en-US"/>
          </a:p>
        </p:txBody>
      </p:sp>
    </p:spTree>
    <p:extLst>
      <p:ext uri="{BB962C8B-B14F-4D97-AF65-F5344CB8AC3E}">
        <p14:creationId xmlns:p14="http://schemas.microsoft.com/office/powerpoint/2010/main" val="11526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80EF2C-7F2F-B54E-9489-D00F828C557C}" type="datetimeFigureOut">
              <a:rPr lang="en-US" smtClean="0"/>
              <a:t>11/29/12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1C25D0-8628-8945-891C-837E1CD20760}" type="slidenum">
              <a:rPr lang="en-US" smtClean="0"/>
              <a:t>‹#›</a:t>
            </a:fld>
            <a:endParaRPr lang="en-US"/>
          </a:p>
        </p:txBody>
      </p:sp>
    </p:spTree>
    <p:extLst>
      <p:ext uri="{BB962C8B-B14F-4D97-AF65-F5344CB8AC3E}">
        <p14:creationId xmlns:p14="http://schemas.microsoft.com/office/powerpoint/2010/main" val="736340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80EF2C-7F2F-B54E-9489-D00F828C557C}" type="datetimeFigureOut">
              <a:rPr lang="en-US" smtClean="0"/>
              <a:t>11/29/12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1C25D0-8628-8945-891C-837E1CD20760}" type="slidenum">
              <a:rPr lang="en-US" smtClean="0"/>
              <a:t>‹#›</a:t>
            </a:fld>
            <a:endParaRPr lang="en-US"/>
          </a:p>
        </p:txBody>
      </p:sp>
    </p:spTree>
    <p:extLst>
      <p:ext uri="{BB962C8B-B14F-4D97-AF65-F5344CB8AC3E}">
        <p14:creationId xmlns:p14="http://schemas.microsoft.com/office/powerpoint/2010/main" val="2151722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80EF2C-7F2F-B54E-9489-D00F828C557C}" type="datetimeFigureOut">
              <a:rPr lang="en-US" smtClean="0"/>
              <a:t>11/29/12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1C25D0-8628-8945-891C-837E1CD20760}" type="slidenum">
              <a:rPr lang="en-US" smtClean="0"/>
              <a:t>‹#›</a:t>
            </a:fld>
            <a:endParaRPr lang="en-US"/>
          </a:p>
        </p:txBody>
      </p:sp>
    </p:spTree>
    <p:extLst>
      <p:ext uri="{BB962C8B-B14F-4D97-AF65-F5344CB8AC3E}">
        <p14:creationId xmlns:p14="http://schemas.microsoft.com/office/powerpoint/2010/main" val="31022561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80EF2C-7F2F-B54E-9489-D00F828C557C}" type="datetimeFigureOut">
              <a:rPr lang="en-US" smtClean="0"/>
              <a:t>11/29/12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1C25D0-8628-8945-891C-837E1CD20760}" type="slidenum">
              <a:rPr lang="en-US" smtClean="0"/>
              <a:t>‹#›</a:t>
            </a:fld>
            <a:endParaRPr lang="en-US"/>
          </a:p>
        </p:txBody>
      </p:sp>
    </p:spTree>
    <p:extLst>
      <p:ext uri="{BB962C8B-B14F-4D97-AF65-F5344CB8AC3E}">
        <p14:creationId xmlns:p14="http://schemas.microsoft.com/office/powerpoint/2010/main" val="31824453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jpg"/><Relationship Id="rId5" Type="http://schemas.openxmlformats.org/officeDocument/2006/relationships/image" Target="../media/image27.jpg"/><Relationship Id="rId6"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9.xml.rels><?xml version="1.0" encoding="UTF-8" standalone="yes"?>
<Relationships xmlns="http://schemas.openxmlformats.org/package/2006/relationships"><Relationship Id="rId11" Type="http://schemas.openxmlformats.org/officeDocument/2006/relationships/image" Target="../media/image54.png"/><Relationship Id="rId12" Type="http://schemas.openxmlformats.org/officeDocument/2006/relationships/image" Target="../media/image55.png"/><Relationship Id="rId13"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10"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Prediction and sentiment analysis</a:t>
            </a:r>
            <a:endParaRPr lang="en-US" dirty="0"/>
          </a:p>
        </p:txBody>
      </p:sp>
      <p:sp>
        <p:nvSpPr>
          <p:cNvPr id="3" name="Subtitle 2"/>
          <p:cNvSpPr>
            <a:spLocks noGrp="1"/>
          </p:cNvSpPr>
          <p:nvPr>
            <p:ph type="subTitle" idx="1"/>
          </p:nvPr>
        </p:nvSpPr>
        <p:spPr/>
        <p:txBody>
          <a:bodyPr/>
          <a:lstStyle/>
          <a:p>
            <a:r>
              <a:rPr lang="en-US" dirty="0" err="1" smtClean="0"/>
              <a:t>Mahsa</a:t>
            </a:r>
            <a:r>
              <a:rPr lang="en-US" dirty="0" smtClean="0"/>
              <a:t> </a:t>
            </a:r>
            <a:r>
              <a:rPr lang="en-US" dirty="0" err="1" smtClean="0"/>
              <a:t>Elyasi</a:t>
            </a:r>
            <a:endParaRPr lang="en-US" dirty="0" smtClean="0"/>
          </a:p>
          <a:p>
            <a:endParaRPr lang="en-US" dirty="0"/>
          </a:p>
        </p:txBody>
      </p:sp>
      <p:pic>
        <p:nvPicPr>
          <p:cNvPr id="5" name="Picture 4"/>
          <p:cNvPicPr>
            <a:picLocks noChangeAspect="1"/>
          </p:cNvPicPr>
          <p:nvPr/>
        </p:nvPicPr>
        <p:blipFill>
          <a:blip r:embed="rId2"/>
          <a:stretch>
            <a:fillRect/>
          </a:stretch>
        </p:blipFill>
        <p:spPr>
          <a:xfrm>
            <a:off x="0" y="4641850"/>
            <a:ext cx="2675467" cy="2216150"/>
          </a:xfrm>
          <a:prstGeom prst="rect">
            <a:avLst/>
          </a:prstGeom>
        </p:spPr>
      </p:pic>
      <p:pic>
        <p:nvPicPr>
          <p:cNvPr id="6" name="Picture 5"/>
          <p:cNvPicPr>
            <a:picLocks noChangeAspect="1"/>
          </p:cNvPicPr>
          <p:nvPr/>
        </p:nvPicPr>
        <p:blipFill>
          <a:blip r:embed="rId3"/>
          <a:stretch>
            <a:fillRect/>
          </a:stretch>
        </p:blipFill>
        <p:spPr>
          <a:xfrm>
            <a:off x="1004711" y="4641850"/>
            <a:ext cx="733778" cy="692150"/>
          </a:xfrm>
          <a:prstGeom prst="rect">
            <a:avLst/>
          </a:prstGeom>
        </p:spPr>
      </p:pic>
      <p:pic>
        <p:nvPicPr>
          <p:cNvPr id="7" name="Picture 6"/>
          <p:cNvPicPr>
            <a:picLocks noChangeAspect="1"/>
          </p:cNvPicPr>
          <p:nvPr/>
        </p:nvPicPr>
        <p:blipFill>
          <a:blip r:embed="rId4"/>
          <a:stretch>
            <a:fillRect/>
          </a:stretch>
        </p:blipFill>
        <p:spPr>
          <a:xfrm>
            <a:off x="0" y="399345"/>
            <a:ext cx="4494389" cy="1731080"/>
          </a:xfrm>
          <a:prstGeom prst="rect">
            <a:avLst/>
          </a:prstGeom>
        </p:spPr>
      </p:pic>
      <p:pic>
        <p:nvPicPr>
          <p:cNvPr id="8" name="Picture 7"/>
          <p:cNvPicPr>
            <a:picLocks noChangeAspect="1"/>
          </p:cNvPicPr>
          <p:nvPr/>
        </p:nvPicPr>
        <p:blipFill>
          <a:blip r:embed="rId5"/>
          <a:stretch>
            <a:fillRect/>
          </a:stretch>
        </p:blipFill>
        <p:spPr>
          <a:xfrm>
            <a:off x="6635045" y="399345"/>
            <a:ext cx="2441222" cy="1943099"/>
          </a:xfrm>
          <a:prstGeom prst="rect">
            <a:avLst/>
          </a:prstGeom>
        </p:spPr>
      </p:pic>
      <p:pic>
        <p:nvPicPr>
          <p:cNvPr id="9" name="Picture 8"/>
          <p:cNvPicPr>
            <a:picLocks noChangeAspect="1"/>
          </p:cNvPicPr>
          <p:nvPr/>
        </p:nvPicPr>
        <p:blipFill>
          <a:blip r:embed="rId6"/>
          <a:stretch>
            <a:fillRect/>
          </a:stretch>
        </p:blipFill>
        <p:spPr>
          <a:xfrm>
            <a:off x="6344355" y="4089400"/>
            <a:ext cx="2475089" cy="2489200"/>
          </a:xfrm>
          <a:prstGeom prst="rect">
            <a:avLst/>
          </a:prstGeom>
        </p:spPr>
      </p:pic>
    </p:spTree>
    <p:extLst>
      <p:ext uri="{BB962C8B-B14F-4D97-AF65-F5344CB8AC3E}">
        <p14:creationId xmlns:p14="http://schemas.microsoft.com/office/powerpoint/2010/main" val="230575899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price prediction</a:t>
            </a:r>
            <a:endParaRPr lang="en-US" dirty="0"/>
          </a:p>
        </p:txBody>
      </p:sp>
      <p:sp>
        <p:nvSpPr>
          <p:cNvPr id="5" name="Frame 4"/>
          <p:cNvSpPr/>
          <p:nvPr/>
        </p:nvSpPr>
        <p:spPr>
          <a:xfrm>
            <a:off x="3504865" y="5465502"/>
            <a:ext cx="1446963" cy="514401"/>
          </a:xfrm>
          <a:prstGeom prst="frame">
            <a:avLst>
              <a:gd name="adj1" fmla="val 6251"/>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7" name="Content Placeholder 6"/>
          <p:cNvPicPr>
            <a:picLocks noGrp="1" noChangeAspect="1"/>
          </p:cNvPicPr>
          <p:nvPr>
            <p:ph idx="1"/>
          </p:nvPr>
        </p:nvPicPr>
        <p:blipFill>
          <a:blip r:embed="rId2"/>
          <a:srcRect l="-4230" r="-4230"/>
          <a:stretch>
            <a:fillRect/>
          </a:stretch>
        </p:blipFill>
        <p:spPr/>
      </p:pic>
      <p:sp>
        <p:nvSpPr>
          <p:cNvPr id="11" name="Oval Callout 10"/>
          <p:cNvSpPr/>
          <p:nvPr/>
        </p:nvSpPr>
        <p:spPr>
          <a:xfrm>
            <a:off x="2926080" y="1286001"/>
            <a:ext cx="418011" cy="314199"/>
          </a:xfrm>
          <a:prstGeom prst="wedgeEllipseCallout">
            <a:avLst>
              <a:gd name="adj1" fmla="val 52244"/>
              <a:gd name="adj2" fmla="val 9319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
        <p:nvSpPr>
          <p:cNvPr id="12" name="Oval Callout 11"/>
          <p:cNvSpPr/>
          <p:nvPr/>
        </p:nvSpPr>
        <p:spPr>
          <a:xfrm>
            <a:off x="4839286" y="1289038"/>
            <a:ext cx="401934" cy="314199"/>
          </a:xfrm>
          <a:prstGeom prst="wedgeEllipseCallout">
            <a:avLst>
              <a:gd name="adj1" fmla="val -44833"/>
              <a:gd name="adj2" fmla="val 10343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
        <p:nvSpPr>
          <p:cNvPr id="14" name="Frame 13"/>
          <p:cNvSpPr/>
          <p:nvPr/>
        </p:nvSpPr>
        <p:spPr>
          <a:xfrm>
            <a:off x="3135086" y="3215001"/>
            <a:ext cx="2106134" cy="2911162"/>
          </a:xfrm>
          <a:prstGeom prst="frame">
            <a:avLst>
              <a:gd name="adj1" fmla="val 1813"/>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Frame 14"/>
          <p:cNvSpPr/>
          <p:nvPr/>
        </p:nvSpPr>
        <p:spPr>
          <a:xfrm>
            <a:off x="7025807" y="4452777"/>
            <a:ext cx="1318344" cy="835900"/>
          </a:xfrm>
          <a:prstGeom prst="frame">
            <a:avLst>
              <a:gd name="adj1" fmla="val 960"/>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Rounded Rectangular Callout 15"/>
          <p:cNvSpPr/>
          <p:nvPr/>
        </p:nvSpPr>
        <p:spPr>
          <a:xfrm>
            <a:off x="7577667" y="169333"/>
            <a:ext cx="1109133" cy="1248305"/>
          </a:xfrm>
          <a:prstGeom prst="wedgeRoundRectCallout">
            <a:avLst>
              <a:gd name="adj1" fmla="val -32283"/>
              <a:gd name="adj2" fmla="val 6804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Number of features with non-zero weight</a:t>
            </a:r>
            <a:endParaRPr lang="en-US" sz="1400" dirty="0"/>
          </a:p>
        </p:txBody>
      </p:sp>
      <p:sp>
        <p:nvSpPr>
          <p:cNvPr id="17" name="Rectangular Callout 16"/>
          <p:cNvSpPr/>
          <p:nvPr/>
        </p:nvSpPr>
        <p:spPr>
          <a:xfrm>
            <a:off x="5446890" y="1157111"/>
            <a:ext cx="1989666" cy="260527"/>
          </a:xfrm>
          <a:prstGeom prst="wedgeRectCallout">
            <a:avLst>
              <a:gd name="adj1" fmla="val -22690"/>
              <a:gd name="adj2" fmla="val 1437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Total number of features</a:t>
            </a:r>
            <a:endParaRPr lang="en-US" sz="1400" dirty="0"/>
          </a:p>
        </p:txBody>
      </p:sp>
    </p:spTree>
    <p:extLst>
      <p:ext uri="{BB962C8B-B14F-4D97-AF65-F5344CB8AC3E}">
        <p14:creationId xmlns:p14="http://schemas.microsoft.com/office/powerpoint/2010/main" val="26632669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price prediction</a:t>
            </a:r>
            <a:endParaRPr lang="en-US" dirty="0"/>
          </a:p>
        </p:txBody>
      </p:sp>
      <p:sp>
        <p:nvSpPr>
          <p:cNvPr id="3" name="Content Placeholder 2"/>
          <p:cNvSpPr>
            <a:spLocks noGrp="1"/>
          </p:cNvSpPr>
          <p:nvPr>
            <p:ph idx="1"/>
          </p:nvPr>
        </p:nvSpPr>
        <p:spPr/>
        <p:txBody>
          <a:bodyPr/>
          <a:lstStyle/>
          <a:p>
            <a:r>
              <a:rPr lang="en-US" dirty="0" smtClean="0"/>
              <a:t>MENUDESC-authenticity</a:t>
            </a:r>
            <a:endParaRPr lang="en-US" dirty="0"/>
          </a:p>
        </p:txBody>
      </p:sp>
      <p:pic>
        <p:nvPicPr>
          <p:cNvPr id="4" name="Picture 3"/>
          <p:cNvPicPr>
            <a:picLocks noChangeAspect="1"/>
          </p:cNvPicPr>
          <p:nvPr/>
        </p:nvPicPr>
        <p:blipFill>
          <a:blip r:embed="rId2"/>
          <a:stretch>
            <a:fillRect/>
          </a:stretch>
        </p:blipFill>
        <p:spPr>
          <a:xfrm>
            <a:off x="1173647" y="2170126"/>
            <a:ext cx="6463100" cy="4163427"/>
          </a:xfrm>
          <a:prstGeom prst="rect">
            <a:avLst/>
          </a:prstGeom>
        </p:spPr>
      </p:pic>
      <p:pic>
        <p:nvPicPr>
          <p:cNvPr id="5" name="Picture 4"/>
          <p:cNvPicPr>
            <a:picLocks noChangeAspect="1"/>
          </p:cNvPicPr>
          <p:nvPr/>
        </p:nvPicPr>
        <p:blipFill>
          <a:blip r:embed="rId3"/>
          <a:stretch>
            <a:fillRect/>
          </a:stretch>
        </p:blipFill>
        <p:spPr>
          <a:xfrm rot="20198540">
            <a:off x="112043" y="2380768"/>
            <a:ext cx="1232060" cy="819880"/>
          </a:xfrm>
          <a:prstGeom prst="rect">
            <a:avLst/>
          </a:prstGeom>
        </p:spPr>
      </p:pic>
      <p:pic>
        <p:nvPicPr>
          <p:cNvPr id="6" name="Picture 5"/>
          <p:cNvPicPr>
            <a:picLocks noChangeAspect="1"/>
          </p:cNvPicPr>
          <p:nvPr/>
        </p:nvPicPr>
        <p:blipFill>
          <a:blip r:embed="rId4"/>
          <a:stretch>
            <a:fillRect/>
          </a:stretch>
        </p:blipFill>
        <p:spPr>
          <a:xfrm rot="2336633">
            <a:off x="6977577" y="1625875"/>
            <a:ext cx="2250831" cy="1088501"/>
          </a:xfrm>
          <a:prstGeom prst="rect">
            <a:avLst/>
          </a:prstGeom>
        </p:spPr>
      </p:pic>
      <p:sp>
        <p:nvSpPr>
          <p:cNvPr id="7" name="Frame 6"/>
          <p:cNvSpPr/>
          <p:nvPr/>
        </p:nvSpPr>
        <p:spPr>
          <a:xfrm>
            <a:off x="4783667" y="5771444"/>
            <a:ext cx="1312333" cy="354719"/>
          </a:xfrm>
          <a:prstGeom prst="frame">
            <a:avLst/>
          </a:prstGeom>
          <a:solidFill>
            <a:srgbClr val="3CCD4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Frame 7"/>
          <p:cNvSpPr/>
          <p:nvPr/>
        </p:nvSpPr>
        <p:spPr>
          <a:xfrm>
            <a:off x="4783667" y="3908778"/>
            <a:ext cx="1100666" cy="381000"/>
          </a:xfrm>
          <a:prstGeom prst="frame">
            <a:avLst/>
          </a:prstGeom>
          <a:solidFill>
            <a:srgbClr val="3CCD4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Frame 8"/>
          <p:cNvSpPr/>
          <p:nvPr/>
        </p:nvSpPr>
        <p:spPr>
          <a:xfrm>
            <a:off x="4783667" y="4515556"/>
            <a:ext cx="1100666" cy="409222"/>
          </a:xfrm>
          <a:prstGeom prst="frame">
            <a:avLst/>
          </a:prstGeom>
          <a:solidFill>
            <a:srgbClr val="3CCD4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4783667" y="5446889"/>
            <a:ext cx="1312333" cy="423333"/>
          </a:xfrm>
          <a:prstGeom prst="frame">
            <a:avLst/>
          </a:prstGeom>
          <a:solidFill>
            <a:srgbClr val="3CCD4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1312333" y="2370667"/>
            <a:ext cx="1566334" cy="268111"/>
          </a:xfrm>
          <a:prstGeom prst="fram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Frame 12"/>
          <p:cNvSpPr/>
          <p:nvPr/>
        </p:nvSpPr>
        <p:spPr>
          <a:xfrm>
            <a:off x="1312333" y="3411290"/>
            <a:ext cx="1044223" cy="314043"/>
          </a:xfrm>
          <a:prstGeom prst="fram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Frame 13"/>
          <p:cNvSpPr/>
          <p:nvPr/>
        </p:nvSpPr>
        <p:spPr>
          <a:xfrm>
            <a:off x="1312333" y="4515556"/>
            <a:ext cx="465667" cy="268111"/>
          </a:xfrm>
          <a:prstGeom prst="fram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432317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price prediction</a:t>
            </a:r>
            <a:endParaRPr lang="en-US" dirty="0"/>
          </a:p>
        </p:txBody>
      </p:sp>
      <p:sp>
        <p:nvSpPr>
          <p:cNvPr id="3" name="Content Placeholder 2"/>
          <p:cNvSpPr>
            <a:spLocks noGrp="1"/>
          </p:cNvSpPr>
          <p:nvPr>
            <p:ph idx="1"/>
          </p:nvPr>
        </p:nvSpPr>
        <p:spPr/>
        <p:txBody>
          <a:bodyPr/>
          <a:lstStyle/>
          <a:p>
            <a:r>
              <a:rPr lang="en-US" dirty="0" smtClean="0"/>
              <a:t>MENUDESC-size</a:t>
            </a:r>
          </a:p>
          <a:p>
            <a:pPr marL="0" indent="0">
              <a:buNone/>
            </a:pPr>
            <a:endParaRPr lang="en-US" dirty="0"/>
          </a:p>
        </p:txBody>
      </p:sp>
      <p:pic>
        <p:nvPicPr>
          <p:cNvPr id="4" name="Picture 3"/>
          <p:cNvPicPr>
            <a:picLocks noChangeAspect="1"/>
          </p:cNvPicPr>
          <p:nvPr/>
        </p:nvPicPr>
        <p:blipFill>
          <a:blip r:embed="rId2"/>
          <a:stretch>
            <a:fillRect/>
          </a:stretch>
        </p:blipFill>
        <p:spPr>
          <a:xfrm>
            <a:off x="5400012" y="1417638"/>
            <a:ext cx="3120990" cy="3510499"/>
          </a:xfrm>
          <a:prstGeom prst="rect">
            <a:avLst/>
          </a:prstGeom>
        </p:spPr>
      </p:pic>
      <p:pic>
        <p:nvPicPr>
          <p:cNvPr id="5" name="Picture 4" descr="bi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26" y="4928137"/>
            <a:ext cx="1398424" cy="1864565"/>
          </a:xfrm>
          <a:prstGeom prst="rect">
            <a:avLst/>
          </a:prstGeom>
        </p:spPr>
      </p:pic>
      <p:pic>
        <p:nvPicPr>
          <p:cNvPr id="6" name="Picture 5" descr="cub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704" y="4928136"/>
            <a:ext cx="1586244" cy="1864565"/>
          </a:xfrm>
          <a:prstGeom prst="rect">
            <a:avLst/>
          </a:prstGeom>
        </p:spPr>
      </p:pic>
      <p:pic>
        <p:nvPicPr>
          <p:cNvPr id="7" name="Picture 6" descr="strip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3661" y="4928137"/>
            <a:ext cx="1799660" cy="1819656"/>
          </a:xfrm>
          <a:prstGeom prst="rect">
            <a:avLst/>
          </a:prstGeom>
        </p:spPr>
      </p:pic>
      <p:pic>
        <p:nvPicPr>
          <p:cNvPr id="8" name="Picture 7" descr="cut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2005" y="4928137"/>
            <a:ext cx="1938997" cy="1864566"/>
          </a:xfrm>
          <a:prstGeom prst="rect">
            <a:avLst/>
          </a:prstGeom>
        </p:spPr>
      </p:pic>
      <p:sp>
        <p:nvSpPr>
          <p:cNvPr id="11" name="Chevron 10"/>
          <p:cNvSpPr/>
          <p:nvPr/>
        </p:nvSpPr>
        <p:spPr>
          <a:xfrm>
            <a:off x="1556181" y="5508030"/>
            <a:ext cx="562708" cy="59477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Chevron 11"/>
          <p:cNvSpPr/>
          <p:nvPr/>
        </p:nvSpPr>
        <p:spPr>
          <a:xfrm>
            <a:off x="3729948" y="5660430"/>
            <a:ext cx="562708" cy="59477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Chevron 12"/>
          <p:cNvSpPr/>
          <p:nvPr/>
        </p:nvSpPr>
        <p:spPr>
          <a:xfrm>
            <a:off x="6093321" y="5670807"/>
            <a:ext cx="562708" cy="59477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Frame 13"/>
          <p:cNvSpPr/>
          <p:nvPr/>
        </p:nvSpPr>
        <p:spPr>
          <a:xfrm>
            <a:off x="5400012" y="1792111"/>
            <a:ext cx="2629210" cy="508000"/>
          </a:xfrm>
          <a:prstGeom prst="fram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Frame 14"/>
          <p:cNvSpPr/>
          <p:nvPr/>
        </p:nvSpPr>
        <p:spPr>
          <a:xfrm>
            <a:off x="5400012" y="2300111"/>
            <a:ext cx="2629210" cy="381000"/>
          </a:xfrm>
          <a:prstGeom prst="frame">
            <a:avLst/>
          </a:prstGeom>
          <a:solidFill>
            <a:srgbClr val="CD5CCD"/>
          </a:solidFill>
          <a:ln>
            <a:solidFill>
              <a:srgbClr val="CD5CC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Frame 15"/>
          <p:cNvSpPr/>
          <p:nvPr/>
        </p:nvSpPr>
        <p:spPr>
          <a:xfrm>
            <a:off x="5400012" y="2977444"/>
            <a:ext cx="2629210" cy="451556"/>
          </a:xfrm>
          <a:prstGeom prst="frame">
            <a:avLst/>
          </a:prstGeom>
          <a:solidFill>
            <a:srgbClr val="3CCD49"/>
          </a:solidFill>
          <a:ln>
            <a:solidFill>
              <a:srgbClr val="3CCD4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Frame 16"/>
          <p:cNvSpPr/>
          <p:nvPr/>
        </p:nvSpPr>
        <p:spPr>
          <a:xfrm>
            <a:off x="5400012" y="4473222"/>
            <a:ext cx="2629210" cy="454914"/>
          </a:xfrm>
          <a:prstGeom prst="fram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397436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Price range prediction</a:t>
            </a:r>
            <a:endParaRPr lang="en-US" dirty="0"/>
          </a:p>
        </p:txBody>
      </p:sp>
      <p:sp>
        <p:nvSpPr>
          <p:cNvPr id="5" name="Content Placeholder 4"/>
          <p:cNvSpPr>
            <a:spLocks noGrp="1"/>
          </p:cNvSpPr>
          <p:nvPr>
            <p:ph idx="1"/>
          </p:nvPr>
        </p:nvSpPr>
        <p:spPr/>
        <p:txBody>
          <a:bodyPr/>
          <a:lstStyle/>
          <a:p>
            <a:r>
              <a:rPr lang="en-US" dirty="0" smtClean="0"/>
              <a:t>For each restaurant on Yelp page</a:t>
            </a:r>
            <a:endParaRPr lang="en-US" dirty="0"/>
          </a:p>
        </p:txBody>
      </p:sp>
      <p:pic>
        <p:nvPicPr>
          <p:cNvPr id="6" name="Content Placeholder 3"/>
          <p:cNvPicPr>
            <a:picLocks noChangeAspect="1"/>
          </p:cNvPicPr>
          <p:nvPr/>
        </p:nvPicPr>
        <p:blipFill>
          <a:blip r:embed="rId2"/>
          <a:srcRect l="-16236" r="-16236"/>
          <a:stretch>
            <a:fillRect/>
          </a:stretch>
        </p:blipFill>
        <p:spPr>
          <a:xfrm>
            <a:off x="-108857" y="2202276"/>
            <a:ext cx="9252857" cy="4244486"/>
          </a:xfrm>
          <a:prstGeom prst="rect">
            <a:avLst/>
          </a:prstGeom>
        </p:spPr>
      </p:pic>
      <p:sp>
        <p:nvSpPr>
          <p:cNvPr id="7" name="Line Callout 1 6"/>
          <p:cNvSpPr/>
          <p:nvPr/>
        </p:nvSpPr>
        <p:spPr>
          <a:xfrm>
            <a:off x="967619" y="5708953"/>
            <a:ext cx="1439333" cy="520096"/>
          </a:xfrm>
          <a:prstGeom prst="borderCallout1">
            <a:avLst>
              <a:gd name="adj1" fmla="val -9157"/>
              <a:gd name="adj2" fmla="val 97550"/>
              <a:gd name="adj3" fmla="val -134012"/>
              <a:gd name="adj4" fmla="val 13393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t>McCullagh</a:t>
            </a:r>
            <a:endParaRPr lang="en-US" sz="1200" dirty="0" smtClean="0"/>
          </a:p>
          <a:p>
            <a:pPr algn="ctr"/>
            <a:r>
              <a:rPr lang="en-US" sz="1200" dirty="0" smtClean="0"/>
              <a:t>Ordinal regression</a:t>
            </a:r>
            <a:endParaRPr lang="en-US" sz="1200" dirty="0"/>
          </a:p>
        </p:txBody>
      </p:sp>
      <p:sp>
        <p:nvSpPr>
          <p:cNvPr id="8" name="Frame 7"/>
          <p:cNvSpPr/>
          <p:nvPr/>
        </p:nvSpPr>
        <p:spPr>
          <a:xfrm>
            <a:off x="4124476" y="5261429"/>
            <a:ext cx="1040191" cy="1185333"/>
          </a:xfrm>
          <a:prstGeom prst="frame">
            <a:avLst>
              <a:gd name="adj1" fmla="val 2191"/>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34004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Polarity prediction</a:t>
            </a:r>
            <a:endParaRPr lang="en-US" dirty="0"/>
          </a:p>
        </p:txBody>
      </p:sp>
      <p:pic>
        <p:nvPicPr>
          <p:cNvPr id="4" name="Content Placeholder 3"/>
          <p:cNvPicPr>
            <a:picLocks noGrp="1" noChangeAspect="1"/>
          </p:cNvPicPr>
          <p:nvPr>
            <p:ph idx="1"/>
          </p:nvPr>
        </p:nvPicPr>
        <p:blipFill>
          <a:blip r:embed="rId2"/>
          <a:srcRect l="-17339" r="-17339"/>
          <a:stretch>
            <a:fillRect/>
          </a:stretch>
        </p:blipFill>
        <p:spPr>
          <a:xfrm>
            <a:off x="457200" y="1614311"/>
            <a:ext cx="8229600" cy="4525963"/>
          </a:xfrm>
        </p:spPr>
      </p:pic>
      <p:pic>
        <p:nvPicPr>
          <p:cNvPr id="5" name="Picture 4"/>
          <p:cNvPicPr>
            <a:picLocks noChangeAspect="1"/>
          </p:cNvPicPr>
          <p:nvPr/>
        </p:nvPicPr>
        <p:blipFill>
          <a:blip r:embed="rId3"/>
          <a:stretch>
            <a:fillRect/>
          </a:stretch>
        </p:blipFill>
        <p:spPr>
          <a:xfrm>
            <a:off x="3830740" y="1276526"/>
            <a:ext cx="1463648" cy="1053472"/>
          </a:xfrm>
          <a:prstGeom prst="rect">
            <a:avLst/>
          </a:prstGeom>
        </p:spPr>
      </p:pic>
    </p:spTree>
    <p:extLst>
      <p:ext uri="{BB962C8B-B14F-4D97-AF65-F5344CB8AC3E}">
        <p14:creationId xmlns:p14="http://schemas.microsoft.com/office/powerpoint/2010/main" val="204020289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24223" b="-24223"/>
          <a:stretch>
            <a:fillRect/>
          </a:stretch>
        </p:blipFill>
        <p:spPr/>
      </p:pic>
      <p:pic>
        <p:nvPicPr>
          <p:cNvPr id="5" name="Picture 4"/>
          <p:cNvPicPr>
            <a:picLocks noChangeAspect="1"/>
          </p:cNvPicPr>
          <p:nvPr/>
        </p:nvPicPr>
        <p:blipFill>
          <a:blip r:embed="rId3"/>
          <a:stretch>
            <a:fillRect/>
          </a:stretch>
        </p:blipFill>
        <p:spPr>
          <a:xfrm>
            <a:off x="2381553" y="3740452"/>
            <a:ext cx="1916024" cy="622905"/>
          </a:xfrm>
          <a:prstGeom prst="rect">
            <a:avLst/>
          </a:prstGeom>
        </p:spPr>
      </p:pic>
      <p:pic>
        <p:nvPicPr>
          <p:cNvPr id="6" name="Picture 5"/>
          <p:cNvPicPr>
            <a:picLocks noChangeAspect="1"/>
          </p:cNvPicPr>
          <p:nvPr/>
        </p:nvPicPr>
        <p:blipFill>
          <a:blip r:embed="rId4"/>
          <a:stretch>
            <a:fillRect/>
          </a:stretch>
        </p:blipFill>
        <p:spPr>
          <a:xfrm>
            <a:off x="5335813" y="3740452"/>
            <a:ext cx="2030186" cy="529167"/>
          </a:xfrm>
          <a:prstGeom prst="rect">
            <a:avLst/>
          </a:prstGeom>
        </p:spPr>
      </p:pic>
      <p:pic>
        <p:nvPicPr>
          <p:cNvPr id="7" name="Picture 6"/>
          <p:cNvPicPr>
            <a:picLocks noChangeAspect="1"/>
          </p:cNvPicPr>
          <p:nvPr/>
        </p:nvPicPr>
        <p:blipFill>
          <a:blip r:embed="rId5"/>
          <a:stretch>
            <a:fillRect/>
          </a:stretch>
        </p:blipFill>
        <p:spPr>
          <a:xfrm>
            <a:off x="7365999" y="1733247"/>
            <a:ext cx="1219200" cy="596900"/>
          </a:xfrm>
          <a:prstGeom prst="rect">
            <a:avLst/>
          </a:prstGeom>
        </p:spPr>
      </p:pic>
      <p:sp>
        <p:nvSpPr>
          <p:cNvPr id="8" name="Rectangle 7"/>
          <p:cNvSpPr/>
          <p:nvPr/>
        </p:nvSpPr>
        <p:spPr>
          <a:xfrm>
            <a:off x="3640667" y="3846287"/>
            <a:ext cx="459619" cy="290285"/>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ectangle 8"/>
          <p:cNvSpPr/>
          <p:nvPr/>
        </p:nvSpPr>
        <p:spPr>
          <a:xfrm>
            <a:off x="6708020" y="3894669"/>
            <a:ext cx="459619" cy="290285"/>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1899498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Joint price star prediction</a:t>
            </a:r>
            <a:endParaRPr lang="en-US" dirty="0"/>
          </a:p>
        </p:txBody>
      </p:sp>
      <p:pic>
        <p:nvPicPr>
          <p:cNvPr id="4" name="Content Placeholder 3"/>
          <p:cNvPicPr>
            <a:picLocks noGrp="1" noChangeAspect="1"/>
          </p:cNvPicPr>
          <p:nvPr>
            <p:ph idx="1"/>
          </p:nvPr>
        </p:nvPicPr>
        <p:blipFill>
          <a:blip r:embed="rId2"/>
          <a:srcRect t="-1021" b="-1021"/>
          <a:stretch>
            <a:fillRect/>
          </a:stretch>
        </p:blipFill>
        <p:spPr/>
      </p:pic>
    </p:spTree>
    <p:extLst>
      <p:ext uri="{BB962C8B-B14F-4D97-AF65-F5344CB8AC3E}">
        <p14:creationId xmlns:p14="http://schemas.microsoft.com/office/powerpoint/2010/main" val="204416525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4073" r="-4073"/>
          <a:stretch>
            <a:fillRect/>
          </a:stretch>
        </p:blipFill>
        <p:spPr>
          <a:xfrm>
            <a:off x="193524" y="274638"/>
            <a:ext cx="8817428" cy="6063267"/>
          </a:xfrm>
        </p:spPr>
      </p:pic>
    </p:spTree>
    <p:extLst>
      <p:ext uri="{BB962C8B-B14F-4D97-AF65-F5344CB8AC3E}">
        <p14:creationId xmlns:p14="http://schemas.microsoft.com/office/powerpoint/2010/main" val="92947056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2463" r="-2463"/>
          <a:stretch>
            <a:fillRect/>
          </a:stretch>
        </p:blipFill>
        <p:spPr>
          <a:xfrm>
            <a:off x="205619" y="387048"/>
            <a:ext cx="8684381" cy="6204857"/>
          </a:xfrm>
        </p:spPr>
      </p:pic>
    </p:spTree>
    <p:extLst>
      <p:ext uri="{BB962C8B-B14F-4D97-AF65-F5344CB8AC3E}">
        <p14:creationId xmlns:p14="http://schemas.microsoft.com/office/powerpoint/2010/main" val="300354703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4508" r="-4508"/>
          <a:stretch>
            <a:fillRect/>
          </a:stretch>
        </p:blipFill>
        <p:spPr>
          <a:xfrm>
            <a:off x="241905" y="399143"/>
            <a:ext cx="8708571" cy="6011333"/>
          </a:xfrm>
        </p:spPr>
      </p:pic>
    </p:spTree>
    <p:extLst>
      <p:ext uri="{BB962C8B-B14F-4D97-AF65-F5344CB8AC3E}">
        <p14:creationId xmlns:p14="http://schemas.microsoft.com/office/powerpoint/2010/main" val="249944428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indent="0" algn="ctr">
              <a:buNone/>
            </a:pPr>
            <a:endParaRPr lang="en-US" sz="54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a:p>
            <a:pPr marL="0" indent="0" algn="ctr">
              <a:buNone/>
            </a:pPr>
            <a:r>
              <a:rPr lang="en-US" sz="66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PAPER 1</a:t>
            </a:r>
            <a:endParaRPr lang="en-US" sz="66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extLst>
      <p:ext uri="{BB962C8B-B14F-4D97-AF65-F5344CB8AC3E}">
        <p14:creationId xmlns:p14="http://schemas.microsoft.com/office/powerpoint/2010/main" val="215652582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indent="0" algn="ctr">
              <a:buNone/>
            </a:pPr>
            <a:endParaRPr lang="en-US" sz="54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a:p>
            <a:pPr marL="0" indent="0" algn="ctr">
              <a:buNone/>
            </a:pPr>
            <a:r>
              <a:rPr lang="en-US" sz="54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PAPER 2</a:t>
            </a:r>
            <a:endParaRPr lang="en-US" sz="54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extLst>
      <p:ext uri="{BB962C8B-B14F-4D97-AF65-F5344CB8AC3E}">
        <p14:creationId xmlns:p14="http://schemas.microsoft.com/office/powerpoint/2010/main" val="106796693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37619"/>
            <a:ext cx="8229600" cy="1570038"/>
          </a:xfrm>
        </p:spPr>
        <p:txBody>
          <a:bodyPr>
            <a:normAutofit fontScale="90000"/>
          </a:bodyPr>
          <a:lstStyle/>
          <a:p>
            <a:r>
              <a:rPr lang="en-US" dirty="0" smtClean="0"/>
              <a:t>From Tweets to Polls:</a:t>
            </a:r>
            <a:br>
              <a:rPr lang="en-US" dirty="0" smtClean="0"/>
            </a:br>
            <a:r>
              <a:rPr lang="en-US" dirty="0" smtClean="0"/>
              <a:t>Linking Text Sentiment to Public Opinion Time Series</a:t>
            </a:r>
            <a:br>
              <a:rPr lang="en-US" dirty="0" smtClean="0"/>
            </a:br>
            <a:r>
              <a:rPr lang="en-US" sz="2000" dirty="0" smtClean="0"/>
              <a:t>B O’Connor, R </a:t>
            </a:r>
            <a:r>
              <a:rPr lang="en-US" sz="2000" dirty="0" err="1" smtClean="0"/>
              <a:t>Balasubramanyan</a:t>
            </a:r>
            <a:r>
              <a:rPr lang="en-US" sz="2000" dirty="0" smtClean="0"/>
              <a:t>, B.R </a:t>
            </a:r>
            <a:r>
              <a:rPr lang="en-US" sz="2000" dirty="0" err="1" smtClean="0"/>
              <a:t>Routledge</a:t>
            </a:r>
            <a:r>
              <a:rPr lang="en-US" sz="2000" dirty="0" smtClean="0"/>
              <a:t>, N.A Smith</a:t>
            </a:r>
            <a:r>
              <a:rPr lang="en-US" dirty="0" smtClean="0"/>
              <a:t> </a:t>
            </a:r>
            <a:endParaRPr lang="en-US" dirty="0"/>
          </a:p>
        </p:txBody>
      </p:sp>
      <p:pic>
        <p:nvPicPr>
          <p:cNvPr id="4" name="Picture 3"/>
          <p:cNvPicPr>
            <a:picLocks noChangeAspect="1"/>
          </p:cNvPicPr>
          <p:nvPr/>
        </p:nvPicPr>
        <p:blipFill>
          <a:blip r:embed="rId2"/>
          <a:stretch>
            <a:fillRect/>
          </a:stretch>
        </p:blipFill>
        <p:spPr>
          <a:xfrm>
            <a:off x="0" y="0"/>
            <a:ext cx="3579586" cy="2047119"/>
          </a:xfrm>
          <a:prstGeom prst="rect">
            <a:avLst/>
          </a:prstGeom>
        </p:spPr>
      </p:pic>
    </p:spTree>
    <p:extLst>
      <p:ext uri="{BB962C8B-B14F-4D97-AF65-F5344CB8AC3E}">
        <p14:creationId xmlns:p14="http://schemas.microsoft.com/office/powerpoint/2010/main" val="52161928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Measuring public opinion </a:t>
            </a:r>
            <a:br>
              <a:rPr lang="en-US" dirty="0" smtClean="0"/>
            </a:br>
            <a:r>
              <a:rPr lang="en-US" sz="3600" dirty="0" smtClean="0"/>
              <a:t>through social media?</a:t>
            </a:r>
            <a:endParaRPr lang="en-US" sz="3600" dirty="0"/>
          </a:p>
        </p:txBody>
      </p:sp>
      <p:pic>
        <p:nvPicPr>
          <p:cNvPr id="4" name="Content Placeholder 3"/>
          <p:cNvPicPr>
            <a:picLocks noGrp="1" noChangeAspect="1"/>
          </p:cNvPicPr>
          <p:nvPr>
            <p:ph idx="1"/>
          </p:nvPr>
        </p:nvPicPr>
        <p:blipFill>
          <a:blip r:embed="rId2"/>
          <a:srcRect l="-4689" r="-4689"/>
          <a:stretch>
            <a:fillRect/>
          </a:stretch>
        </p:blipFill>
        <p:spPr/>
      </p:pic>
    </p:spTree>
    <p:extLst>
      <p:ext uri="{BB962C8B-B14F-4D97-AF65-F5344CB8AC3E}">
        <p14:creationId xmlns:p14="http://schemas.microsoft.com/office/powerpoint/2010/main" val="42727006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Data: Twitter</a:t>
            </a:r>
            <a:endParaRPr lang="en-US" dirty="0"/>
          </a:p>
        </p:txBody>
      </p:sp>
      <p:sp>
        <p:nvSpPr>
          <p:cNvPr id="3" name="Content Placeholder 2"/>
          <p:cNvSpPr>
            <a:spLocks noGrp="1"/>
          </p:cNvSpPr>
          <p:nvPr>
            <p:ph idx="1"/>
          </p:nvPr>
        </p:nvSpPr>
        <p:spPr/>
        <p:txBody>
          <a:bodyPr/>
          <a:lstStyle/>
          <a:p>
            <a:r>
              <a:rPr lang="en-US" dirty="0" smtClean="0"/>
              <a:t>Twitter is large, public</a:t>
            </a:r>
          </a:p>
          <a:p>
            <a:r>
              <a:rPr lang="en-US" dirty="0" smtClean="0"/>
              <a:t>Sources</a:t>
            </a:r>
          </a:p>
          <a:p>
            <a:pPr lvl="1"/>
            <a:r>
              <a:rPr lang="en-US" dirty="0" smtClean="0"/>
              <a:t>Archiving twitter Streaming API</a:t>
            </a:r>
          </a:p>
          <a:p>
            <a:pPr lvl="1"/>
            <a:r>
              <a:rPr lang="en-US" dirty="0" smtClean="0"/>
              <a:t>Scrape of earlier messages via API </a:t>
            </a:r>
          </a:p>
          <a:p>
            <a:r>
              <a:rPr lang="en-US" dirty="0" smtClean="0"/>
              <a:t>Sizes</a:t>
            </a:r>
          </a:p>
          <a:p>
            <a:pPr lvl="1"/>
            <a:r>
              <a:rPr lang="en-US" dirty="0" smtClean="0"/>
              <a:t>0.7 billion messages, </a:t>
            </a:r>
            <a:r>
              <a:rPr lang="en-US" dirty="0"/>
              <a:t>J</a:t>
            </a:r>
            <a:r>
              <a:rPr lang="en-US" dirty="0" smtClean="0"/>
              <a:t>an 2008 – Oct 2009</a:t>
            </a:r>
          </a:p>
          <a:p>
            <a:pPr lvl="1"/>
            <a:r>
              <a:rPr lang="en-US" dirty="0" smtClean="0"/>
              <a:t>1.5 billion messages, Jan 2008 _May 2010</a:t>
            </a:r>
            <a:endParaRPr lang="en-US" dirty="0"/>
          </a:p>
        </p:txBody>
      </p:sp>
      <p:sp>
        <p:nvSpPr>
          <p:cNvPr id="4" name="Round Diagonal Corner Rectangle 3"/>
          <p:cNvSpPr/>
          <p:nvPr/>
        </p:nvSpPr>
        <p:spPr>
          <a:xfrm rot="20002866">
            <a:off x="457200" y="2980267"/>
            <a:ext cx="3860800" cy="762000"/>
          </a:xfrm>
          <a:prstGeom prst="round2DiagRect">
            <a:avLst/>
          </a:prstGeom>
          <a:solidFill>
            <a:srgbClr val="FFFF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FF0000"/>
                </a:solidFill>
              </a:rPr>
              <a:t>Identify user location</a:t>
            </a:r>
            <a:endParaRPr lang="en-US" sz="2800" dirty="0">
              <a:solidFill>
                <a:srgbClr val="FF0000"/>
              </a:solidFill>
            </a:endParaRPr>
          </a:p>
        </p:txBody>
      </p:sp>
      <p:sp>
        <p:nvSpPr>
          <p:cNvPr id="5" name="Round Single Corner Rectangle 4"/>
          <p:cNvSpPr/>
          <p:nvPr/>
        </p:nvSpPr>
        <p:spPr>
          <a:xfrm rot="543250">
            <a:off x="5091357" y="2226162"/>
            <a:ext cx="3011838" cy="807606"/>
          </a:xfrm>
          <a:prstGeom prst="round1Rect">
            <a:avLst/>
          </a:prstGeom>
          <a:solidFill>
            <a:srgbClr val="FFFF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FF0000"/>
                </a:solidFill>
              </a:rPr>
              <a:t>Message Language</a:t>
            </a:r>
            <a:endParaRPr lang="en-US" sz="2800" dirty="0">
              <a:solidFill>
                <a:srgbClr val="FF0000"/>
              </a:solidFill>
            </a:endParaRPr>
          </a:p>
        </p:txBody>
      </p:sp>
      <p:sp>
        <p:nvSpPr>
          <p:cNvPr id="6" name="Round Same Side Corner Rectangle 5"/>
          <p:cNvSpPr/>
          <p:nvPr/>
        </p:nvSpPr>
        <p:spPr>
          <a:xfrm>
            <a:off x="3911600" y="3770940"/>
            <a:ext cx="778933" cy="795867"/>
          </a:xfrm>
          <a:prstGeom prst="round2SameRect">
            <a:avLst/>
          </a:prstGeom>
          <a:solidFill>
            <a:srgbClr val="FFFF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FF0000"/>
                </a:solidFill>
              </a:rPr>
              <a:t>age</a:t>
            </a:r>
            <a:endParaRPr lang="en-US" sz="2800" dirty="0">
              <a:solidFill>
                <a:srgbClr val="FF0000"/>
              </a:solidFill>
            </a:endParaRPr>
          </a:p>
        </p:txBody>
      </p:sp>
      <p:sp>
        <p:nvSpPr>
          <p:cNvPr id="8" name="Rectangle 7"/>
          <p:cNvSpPr/>
          <p:nvPr/>
        </p:nvSpPr>
        <p:spPr>
          <a:xfrm rot="624013">
            <a:off x="1337733" y="4988261"/>
            <a:ext cx="4453467" cy="802939"/>
          </a:xfrm>
          <a:prstGeom prst="rect">
            <a:avLst/>
          </a:prstGeom>
          <a:solidFill>
            <a:srgbClr val="FFFF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FF0000"/>
                </a:solidFill>
              </a:rPr>
              <a:t>Misleading information </a:t>
            </a:r>
            <a:endParaRPr lang="en-US" sz="2800" dirty="0">
              <a:solidFill>
                <a:srgbClr val="FF0000"/>
              </a:solidFill>
            </a:endParaRPr>
          </a:p>
        </p:txBody>
      </p:sp>
      <p:sp>
        <p:nvSpPr>
          <p:cNvPr id="9" name="Round Diagonal Corner Rectangle 8"/>
          <p:cNvSpPr/>
          <p:nvPr/>
        </p:nvSpPr>
        <p:spPr>
          <a:xfrm rot="1692792">
            <a:off x="491101" y="1600200"/>
            <a:ext cx="4555474" cy="685800"/>
          </a:xfrm>
          <a:prstGeom prst="round2DiagRect">
            <a:avLst/>
          </a:prstGeom>
          <a:solidFill>
            <a:srgbClr val="FFFF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FF0000"/>
                </a:solidFill>
              </a:rPr>
              <a:t>user population are changing</a:t>
            </a:r>
            <a:endParaRPr lang="en-US" sz="2800" dirty="0">
              <a:solidFill>
                <a:srgbClr val="FF0000"/>
              </a:solidFill>
            </a:endParaRPr>
          </a:p>
        </p:txBody>
      </p:sp>
      <p:sp>
        <p:nvSpPr>
          <p:cNvPr id="10" name="Rectangle 9"/>
          <p:cNvSpPr/>
          <p:nvPr/>
        </p:nvSpPr>
        <p:spPr>
          <a:xfrm>
            <a:off x="846667" y="3156857"/>
            <a:ext cx="6797523" cy="725714"/>
          </a:xfrm>
          <a:prstGeom prst="rect">
            <a:avLst/>
          </a:prstGeom>
          <a:solidFill>
            <a:srgbClr val="FFFF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0000"/>
                </a:solidFill>
              </a:rPr>
              <a:t>The Republican’s are less likely to used social media for political purposes</a:t>
            </a:r>
            <a:endParaRPr lang="en-US" sz="2400" dirty="0">
              <a:solidFill>
                <a:srgbClr val="FF0000"/>
              </a:solidFill>
            </a:endParaRPr>
          </a:p>
        </p:txBody>
      </p:sp>
    </p:spTree>
    <p:extLst>
      <p:ext uri="{BB962C8B-B14F-4D97-AF65-F5344CB8AC3E}">
        <p14:creationId xmlns:p14="http://schemas.microsoft.com/office/powerpoint/2010/main" val="31605272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Poll Data</a:t>
            </a:r>
            <a:endParaRPr lang="en-US" dirty="0"/>
          </a:p>
        </p:txBody>
      </p:sp>
      <p:sp>
        <p:nvSpPr>
          <p:cNvPr id="3" name="Content Placeholder 2"/>
          <p:cNvSpPr>
            <a:spLocks noGrp="1"/>
          </p:cNvSpPr>
          <p:nvPr>
            <p:ph idx="1"/>
          </p:nvPr>
        </p:nvSpPr>
        <p:spPr/>
        <p:txBody>
          <a:bodyPr/>
          <a:lstStyle/>
          <a:p>
            <a:r>
              <a:rPr lang="en-US" dirty="0" smtClean="0"/>
              <a:t>Consumer confidence </a:t>
            </a:r>
          </a:p>
          <a:p>
            <a:pPr lvl="1"/>
            <a:r>
              <a:rPr lang="en-US" dirty="0" smtClean="0"/>
              <a:t>Index of Consumer Sentiment (ICS)</a:t>
            </a:r>
          </a:p>
          <a:p>
            <a:pPr lvl="1"/>
            <a:r>
              <a:rPr lang="en-US" dirty="0" smtClean="0"/>
              <a:t>Gallup Daily</a:t>
            </a:r>
          </a:p>
          <a:p>
            <a:r>
              <a:rPr lang="en-US" dirty="0" smtClean="0"/>
              <a:t>2008 Presidential Elections</a:t>
            </a:r>
          </a:p>
          <a:p>
            <a:pPr lvl="1"/>
            <a:r>
              <a:rPr lang="en-US" dirty="0" smtClean="0"/>
              <a:t> </a:t>
            </a:r>
            <a:r>
              <a:rPr lang="en-US" dirty="0" err="1" smtClean="0"/>
              <a:t>Pollster.com</a:t>
            </a:r>
            <a:endParaRPr lang="en-US" dirty="0" smtClean="0"/>
          </a:p>
          <a:p>
            <a:r>
              <a:rPr lang="en-US" dirty="0" smtClean="0"/>
              <a:t>2009 Presidential Job Approval</a:t>
            </a:r>
          </a:p>
          <a:p>
            <a:pPr lvl="1"/>
            <a:r>
              <a:rPr lang="en-US" dirty="0" smtClean="0"/>
              <a:t>Gallup Daily</a:t>
            </a:r>
            <a:endParaRPr lang="en-US" dirty="0"/>
          </a:p>
        </p:txBody>
      </p:sp>
    </p:spTree>
    <p:extLst>
      <p:ext uri="{BB962C8B-B14F-4D97-AF65-F5344CB8AC3E}">
        <p14:creationId xmlns:p14="http://schemas.microsoft.com/office/powerpoint/2010/main" val="87453772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Analysis</a:t>
            </a:r>
            <a:endParaRPr lang="en-US" dirty="0"/>
          </a:p>
        </p:txBody>
      </p:sp>
      <p:sp>
        <p:nvSpPr>
          <p:cNvPr id="3" name="Content Placeholder 2"/>
          <p:cNvSpPr>
            <a:spLocks noGrp="1"/>
          </p:cNvSpPr>
          <p:nvPr>
            <p:ph idx="1"/>
          </p:nvPr>
        </p:nvSpPr>
        <p:spPr>
          <a:xfrm>
            <a:off x="457200" y="1612295"/>
            <a:ext cx="8229600" cy="4525963"/>
          </a:xfrm>
        </p:spPr>
        <p:txBody>
          <a:bodyPr>
            <a:normAutofit fontScale="92500" lnSpcReduction="10000"/>
          </a:bodyPr>
          <a:lstStyle/>
          <a:p>
            <a:r>
              <a:rPr lang="en-US" dirty="0" smtClean="0"/>
              <a:t>Message retrieval</a:t>
            </a:r>
          </a:p>
          <a:p>
            <a:pPr lvl="1"/>
            <a:r>
              <a:rPr lang="en-US" dirty="0" smtClean="0"/>
              <a:t>Identify messages relating to the topic</a:t>
            </a:r>
          </a:p>
          <a:p>
            <a:pPr lvl="2"/>
            <a:r>
              <a:rPr lang="en-US" dirty="0" smtClean="0"/>
              <a:t>consumer confidence: job, jobs, economy</a:t>
            </a:r>
          </a:p>
          <a:p>
            <a:pPr lvl="2"/>
            <a:r>
              <a:rPr lang="en-US" dirty="0" smtClean="0"/>
              <a:t>Presidential approval: </a:t>
            </a:r>
            <a:r>
              <a:rPr lang="en-US" dirty="0" err="1" smtClean="0"/>
              <a:t>obama</a:t>
            </a:r>
            <a:endParaRPr lang="en-US" dirty="0" smtClean="0"/>
          </a:p>
          <a:p>
            <a:pPr lvl="2"/>
            <a:r>
              <a:rPr lang="en-US" dirty="0" smtClean="0"/>
              <a:t>Election: </a:t>
            </a:r>
            <a:r>
              <a:rPr lang="en-US" dirty="0" err="1" smtClean="0"/>
              <a:t>obama</a:t>
            </a:r>
            <a:r>
              <a:rPr lang="en-US" dirty="0" smtClean="0"/>
              <a:t>, </a:t>
            </a:r>
            <a:r>
              <a:rPr lang="en-US" dirty="0" err="1" smtClean="0"/>
              <a:t>mccain</a:t>
            </a:r>
            <a:r>
              <a:rPr lang="en-US" dirty="0" smtClean="0"/>
              <a:t> </a:t>
            </a:r>
          </a:p>
          <a:p>
            <a:pPr marL="457200" lvl="1" indent="0">
              <a:buNone/>
            </a:pPr>
            <a:endParaRPr lang="en-US" dirty="0" smtClean="0"/>
          </a:p>
          <a:p>
            <a:r>
              <a:rPr lang="en-US" dirty="0" smtClean="0"/>
              <a:t>Opinion estimation</a:t>
            </a:r>
          </a:p>
          <a:p>
            <a:pPr lvl="1"/>
            <a:r>
              <a:rPr lang="en-US" dirty="0" smtClean="0"/>
              <a:t>Positive opinion</a:t>
            </a:r>
          </a:p>
          <a:p>
            <a:pPr lvl="1"/>
            <a:r>
              <a:rPr lang="en-US" dirty="0" smtClean="0"/>
              <a:t>Negative opinion</a:t>
            </a:r>
          </a:p>
          <a:p>
            <a:pPr lvl="1"/>
            <a:r>
              <a:rPr lang="en-US" dirty="0" smtClean="0"/>
              <a:t>news</a:t>
            </a:r>
            <a:endParaRPr lang="en-US" dirty="0"/>
          </a:p>
        </p:txBody>
      </p:sp>
      <p:sp>
        <p:nvSpPr>
          <p:cNvPr id="4" name="Cloud Callout 3"/>
          <p:cNvSpPr/>
          <p:nvPr/>
        </p:nvSpPr>
        <p:spPr>
          <a:xfrm>
            <a:off x="6502399" y="1316566"/>
            <a:ext cx="1083733" cy="812800"/>
          </a:xfrm>
          <a:prstGeom prst="cloudCallout">
            <a:avLst>
              <a:gd name="adj1" fmla="val -27083"/>
              <a:gd name="adj2" fmla="val 77083"/>
            </a:avLst>
          </a:prstGeom>
          <a:solidFill>
            <a:srgbClr val="FFFF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0000"/>
                </a:solidFill>
              </a:rPr>
              <a:t>lying</a:t>
            </a:r>
            <a:endParaRPr lang="en-US" dirty="0">
              <a:solidFill>
                <a:srgbClr val="FF0000"/>
              </a:solidFill>
            </a:endParaRPr>
          </a:p>
        </p:txBody>
      </p:sp>
      <p:sp>
        <p:nvSpPr>
          <p:cNvPr id="5" name="Cloud Callout 4"/>
          <p:cNvSpPr/>
          <p:nvPr/>
        </p:nvSpPr>
        <p:spPr>
          <a:xfrm>
            <a:off x="6824133" y="3073400"/>
            <a:ext cx="1049867" cy="728134"/>
          </a:xfrm>
          <a:prstGeom prst="cloudCallout">
            <a:avLst>
              <a:gd name="adj1" fmla="val -83736"/>
              <a:gd name="adj2" fmla="val -60756"/>
            </a:avLst>
          </a:prstGeom>
          <a:solidFill>
            <a:srgbClr val="FFFF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0000"/>
                </a:solidFill>
              </a:rPr>
              <a:t>Can vote</a:t>
            </a:r>
            <a:r>
              <a:rPr lang="en-US" dirty="0" smtClean="0"/>
              <a:t> </a:t>
            </a:r>
            <a:endParaRPr lang="en-US" dirty="0"/>
          </a:p>
        </p:txBody>
      </p:sp>
      <p:sp>
        <p:nvSpPr>
          <p:cNvPr id="6" name="Cloud Callout 5"/>
          <p:cNvSpPr/>
          <p:nvPr/>
        </p:nvSpPr>
        <p:spPr>
          <a:xfrm>
            <a:off x="4538134" y="1057804"/>
            <a:ext cx="1507065" cy="719667"/>
          </a:xfrm>
          <a:prstGeom prst="cloudCallout">
            <a:avLst>
              <a:gd name="adj1" fmla="val 43982"/>
              <a:gd name="adj2" fmla="val 121323"/>
            </a:avLst>
          </a:prstGeom>
          <a:solidFill>
            <a:srgbClr val="FFFF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0000"/>
                </a:solidFill>
              </a:rPr>
              <a:t>location</a:t>
            </a:r>
            <a:endParaRPr lang="en-US" dirty="0">
              <a:solidFill>
                <a:srgbClr val="FF0000"/>
              </a:solidFill>
            </a:endParaRPr>
          </a:p>
        </p:txBody>
      </p:sp>
      <p:sp>
        <p:nvSpPr>
          <p:cNvPr id="7" name="Cloud Callout 6"/>
          <p:cNvSpPr/>
          <p:nvPr/>
        </p:nvSpPr>
        <p:spPr>
          <a:xfrm>
            <a:off x="4995334" y="3285066"/>
            <a:ext cx="1049865" cy="643467"/>
          </a:xfrm>
          <a:prstGeom prst="cloudCallout">
            <a:avLst>
              <a:gd name="adj1" fmla="val 17877"/>
              <a:gd name="adj2" fmla="val -111184"/>
            </a:avLst>
          </a:prstGeom>
          <a:solidFill>
            <a:srgbClr val="FFFF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0000"/>
                </a:solidFill>
              </a:rPr>
              <a:t>age</a:t>
            </a:r>
            <a:endParaRPr lang="en-US" dirty="0">
              <a:solidFill>
                <a:srgbClr val="FF0000"/>
              </a:solidFill>
            </a:endParaRPr>
          </a:p>
        </p:txBody>
      </p:sp>
      <p:sp>
        <p:nvSpPr>
          <p:cNvPr id="9" name="Explosion 1 8"/>
          <p:cNvSpPr/>
          <p:nvPr/>
        </p:nvSpPr>
        <p:spPr>
          <a:xfrm>
            <a:off x="4995334" y="1764771"/>
            <a:ext cx="1964267" cy="1498600"/>
          </a:xfrm>
          <a:prstGeom prst="irregularSeal1">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informal language</a:t>
            </a:r>
            <a:endParaRPr lang="en-US" dirty="0"/>
          </a:p>
        </p:txBody>
      </p:sp>
      <p:sp>
        <p:nvSpPr>
          <p:cNvPr id="11" name="Line Callout 1 10"/>
          <p:cNvSpPr/>
          <p:nvPr/>
        </p:nvSpPr>
        <p:spPr>
          <a:xfrm>
            <a:off x="4233333" y="4809067"/>
            <a:ext cx="2726268" cy="626533"/>
          </a:xfrm>
          <a:prstGeom prst="borderCallout1">
            <a:avLst>
              <a:gd name="adj1" fmla="val 56588"/>
              <a:gd name="adj2" fmla="val 2226"/>
              <a:gd name="adj3" fmla="val -52365"/>
              <a:gd name="adj4" fmla="val -32743"/>
            </a:avLst>
          </a:prstGeom>
          <a:solidFill>
            <a:srgbClr val="FFFF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0000"/>
                </a:solidFill>
              </a:rPr>
              <a:t>Weak word = strong word</a:t>
            </a:r>
            <a:endParaRPr lang="en-US" dirty="0">
              <a:solidFill>
                <a:srgbClr val="FF0000"/>
              </a:solidFill>
            </a:endParaRPr>
          </a:p>
        </p:txBody>
      </p:sp>
      <p:sp>
        <p:nvSpPr>
          <p:cNvPr id="12" name="Cloud Callout 11"/>
          <p:cNvSpPr/>
          <p:nvPr/>
        </p:nvSpPr>
        <p:spPr>
          <a:xfrm>
            <a:off x="7365999" y="3801534"/>
            <a:ext cx="1574801" cy="1202267"/>
          </a:xfrm>
          <a:prstGeom prst="cloudCallout">
            <a:avLst>
              <a:gd name="adj1" fmla="val -74578"/>
              <a:gd name="adj2" fmla="val 49824"/>
            </a:avLst>
          </a:prstGeom>
          <a:solidFill>
            <a:srgbClr val="3CCD4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Weight </a:t>
            </a:r>
          </a:p>
        </p:txBody>
      </p:sp>
    </p:spTree>
    <p:extLst>
      <p:ext uri="{BB962C8B-B14F-4D97-AF65-F5344CB8AC3E}">
        <p14:creationId xmlns:p14="http://schemas.microsoft.com/office/powerpoint/2010/main" val="19516690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Sentiment analysis: word counting</a:t>
            </a:r>
            <a:endParaRPr lang="en-US" dirty="0"/>
          </a:p>
        </p:txBody>
      </p:sp>
      <p:sp>
        <p:nvSpPr>
          <p:cNvPr id="3" name="Content Placeholder 2"/>
          <p:cNvSpPr>
            <a:spLocks noGrp="1"/>
          </p:cNvSpPr>
          <p:nvPr>
            <p:ph idx="1"/>
          </p:nvPr>
        </p:nvSpPr>
        <p:spPr/>
        <p:txBody>
          <a:bodyPr/>
          <a:lstStyle/>
          <a:p>
            <a:r>
              <a:rPr lang="en-US" dirty="0" smtClean="0"/>
              <a:t>Within topical messages </a:t>
            </a:r>
          </a:p>
          <a:p>
            <a:r>
              <a:rPr lang="en-US" dirty="0" smtClean="0"/>
              <a:t>Count messages containing these positive and negative words</a:t>
            </a:r>
          </a:p>
          <a:p>
            <a:r>
              <a:rPr lang="en-US" dirty="0" smtClean="0"/>
              <a:t>lexicon : 1200-1600 words marked as + or –</a:t>
            </a:r>
          </a:p>
          <a:p>
            <a:r>
              <a:rPr lang="en-US" dirty="0" smtClean="0"/>
              <a:t>This list is not well suited for social media English </a:t>
            </a:r>
          </a:p>
          <a:p>
            <a:pPr lvl="1"/>
            <a:r>
              <a:rPr lang="en-US" dirty="0"/>
              <a:t> </a:t>
            </a:r>
            <a:r>
              <a:rPr lang="en-US" dirty="0" smtClean="0"/>
              <a:t>“sucks”, “</a:t>
            </a:r>
            <a:r>
              <a:rPr lang="en-US" dirty="0">
                <a:sym typeface="Wingdings"/>
              </a:rPr>
              <a:t> </a:t>
            </a:r>
            <a:r>
              <a:rPr lang="en-US" dirty="0" smtClean="0">
                <a:sym typeface="Wingdings"/>
              </a:rPr>
              <a:t>: ) ”, “ : ( “</a:t>
            </a:r>
            <a:endParaRPr lang="en-US" dirty="0" smtClean="0"/>
          </a:p>
        </p:txBody>
      </p:sp>
    </p:spTree>
    <p:extLst>
      <p:ext uri="{BB962C8B-B14F-4D97-AF65-F5344CB8AC3E}">
        <p14:creationId xmlns:p14="http://schemas.microsoft.com/office/powerpoint/2010/main" val="345590544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Sentiment ratio over Messages</a:t>
            </a:r>
            <a:endParaRPr lang="en-US" dirty="0"/>
          </a:p>
        </p:txBody>
      </p:sp>
      <p:sp>
        <p:nvSpPr>
          <p:cNvPr id="3" name="Content Placeholder 2"/>
          <p:cNvSpPr>
            <a:spLocks noGrp="1"/>
          </p:cNvSpPr>
          <p:nvPr>
            <p:ph idx="1"/>
          </p:nvPr>
        </p:nvSpPr>
        <p:spPr/>
        <p:txBody>
          <a:bodyPr/>
          <a:lstStyle/>
          <a:p>
            <a:r>
              <a:rPr lang="en-US" dirty="0" smtClean="0"/>
              <a:t>For  one day t and topic word, compute score</a:t>
            </a:r>
          </a:p>
          <a:p>
            <a:endParaRPr lang="en-US" dirty="0"/>
          </a:p>
        </p:txBody>
      </p:sp>
      <p:pic>
        <p:nvPicPr>
          <p:cNvPr id="4" name="Picture 3"/>
          <p:cNvPicPr>
            <a:picLocks noChangeAspect="1"/>
          </p:cNvPicPr>
          <p:nvPr/>
        </p:nvPicPr>
        <p:blipFill>
          <a:blip r:embed="rId2"/>
          <a:stretch>
            <a:fillRect/>
          </a:stretch>
        </p:blipFill>
        <p:spPr>
          <a:xfrm>
            <a:off x="0" y="2976033"/>
            <a:ext cx="9144000" cy="2542008"/>
          </a:xfrm>
          <a:prstGeom prst="rect">
            <a:avLst/>
          </a:prstGeom>
        </p:spPr>
      </p:pic>
    </p:spTree>
    <p:extLst>
      <p:ext uri="{BB962C8B-B14F-4D97-AF65-F5344CB8AC3E}">
        <p14:creationId xmlns:p14="http://schemas.microsoft.com/office/powerpoint/2010/main" val="308668391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Sentiment Ratio Moving Average </a:t>
            </a:r>
            <a:endParaRPr lang="en-US" dirty="0"/>
          </a:p>
        </p:txBody>
      </p:sp>
      <p:sp>
        <p:nvSpPr>
          <p:cNvPr id="3" name="Content Placeholder 2"/>
          <p:cNvSpPr>
            <a:spLocks noGrp="1"/>
          </p:cNvSpPr>
          <p:nvPr>
            <p:ph idx="1"/>
          </p:nvPr>
        </p:nvSpPr>
        <p:spPr/>
        <p:txBody>
          <a:bodyPr/>
          <a:lstStyle/>
          <a:p>
            <a:r>
              <a:rPr lang="en-US" dirty="0" smtClean="0"/>
              <a:t>High day-to-day volatility.</a:t>
            </a:r>
          </a:p>
          <a:p>
            <a:r>
              <a:rPr lang="en-US" dirty="0" smtClean="0"/>
              <a:t>Average last k days</a:t>
            </a:r>
          </a:p>
          <a:p>
            <a:r>
              <a:rPr lang="en-US" dirty="0" smtClean="0"/>
              <a:t>Keyword “jobs”</a:t>
            </a:r>
          </a:p>
          <a:p>
            <a:r>
              <a:rPr lang="en-US" dirty="0" smtClean="0"/>
              <a:t>K = 1, 7, 30</a:t>
            </a:r>
          </a:p>
          <a:p>
            <a:r>
              <a:rPr lang="en-US" dirty="0" smtClean="0"/>
              <a:t>Gallup</a:t>
            </a:r>
            <a:endParaRPr lang="en-US" dirty="0"/>
          </a:p>
        </p:txBody>
      </p:sp>
      <p:pic>
        <p:nvPicPr>
          <p:cNvPr id="4" name="Picture 3"/>
          <p:cNvPicPr>
            <a:picLocks noChangeAspect="1"/>
          </p:cNvPicPr>
          <p:nvPr/>
        </p:nvPicPr>
        <p:blipFill>
          <a:blip r:embed="rId2"/>
          <a:stretch>
            <a:fillRect/>
          </a:stretch>
        </p:blipFill>
        <p:spPr>
          <a:xfrm>
            <a:off x="3543300" y="2806700"/>
            <a:ext cx="5410200" cy="4051300"/>
          </a:xfrm>
          <a:prstGeom prst="rect">
            <a:avLst/>
          </a:prstGeom>
        </p:spPr>
      </p:pic>
      <p:pic>
        <p:nvPicPr>
          <p:cNvPr id="5" name="Picture 4"/>
          <p:cNvPicPr>
            <a:picLocks noChangeAspect="1"/>
          </p:cNvPicPr>
          <p:nvPr/>
        </p:nvPicPr>
        <p:blipFill>
          <a:blip r:embed="rId3"/>
          <a:stretch>
            <a:fillRect/>
          </a:stretch>
        </p:blipFill>
        <p:spPr>
          <a:xfrm>
            <a:off x="3543300" y="2819400"/>
            <a:ext cx="5359400" cy="4038600"/>
          </a:xfrm>
          <a:prstGeom prst="rect">
            <a:avLst/>
          </a:prstGeom>
        </p:spPr>
      </p:pic>
      <p:pic>
        <p:nvPicPr>
          <p:cNvPr id="6" name="Picture 5"/>
          <p:cNvPicPr>
            <a:picLocks noChangeAspect="1"/>
          </p:cNvPicPr>
          <p:nvPr/>
        </p:nvPicPr>
        <p:blipFill>
          <a:blip r:embed="rId4"/>
          <a:stretch>
            <a:fillRect/>
          </a:stretch>
        </p:blipFill>
        <p:spPr>
          <a:xfrm>
            <a:off x="3543300" y="2844800"/>
            <a:ext cx="5372100" cy="4013200"/>
          </a:xfrm>
          <a:prstGeom prst="rect">
            <a:avLst/>
          </a:prstGeom>
        </p:spPr>
      </p:pic>
    </p:spTree>
    <p:extLst>
      <p:ext uri="{BB962C8B-B14F-4D97-AF65-F5344CB8AC3E}">
        <p14:creationId xmlns:p14="http://schemas.microsoft.com/office/powerpoint/2010/main" val="17164280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Correlation Analysis:</a:t>
            </a:r>
            <a:br>
              <a:rPr lang="en-US" dirty="0" smtClean="0"/>
            </a:br>
            <a:endParaRPr lang="en-US" sz="3100" dirty="0"/>
          </a:p>
        </p:txBody>
      </p:sp>
      <p:sp>
        <p:nvSpPr>
          <p:cNvPr id="3" name="Content Placeholder 2"/>
          <p:cNvSpPr>
            <a:spLocks noGrp="1"/>
          </p:cNvSpPr>
          <p:nvPr>
            <p:ph idx="1"/>
          </p:nvPr>
        </p:nvSpPr>
        <p:spPr/>
        <p:txBody>
          <a:bodyPr/>
          <a:lstStyle/>
          <a:p>
            <a:r>
              <a:rPr lang="en-US" dirty="0" smtClean="0"/>
              <a:t>Smoothed comparisons ,”jobs” sentiment</a:t>
            </a:r>
            <a:endParaRPr lang="en-US" dirty="0"/>
          </a:p>
        </p:txBody>
      </p:sp>
      <p:pic>
        <p:nvPicPr>
          <p:cNvPr id="4" name="Picture 3"/>
          <p:cNvPicPr>
            <a:picLocks noChangeAspect="1"/>
          </p:cNvPicPr>
          <p:nvPr/>
        </p:nvPicPr>
        <p:blipFill>
          <a:blip r:embed="rId2"/>
          <a:stretch>
            <a:fillRect/>
          </a:stretch>
        </p:blipFill>
        <p:spPr>
          <a:xfrm>
            <a:off x="0" y="2319867"/>
            <a:ext cx="9144000" cy="4538133"/>
          </a:xfrm>
          <a:prstGeom prst="rect">
            <a:avLst/>
          </a:prstGeom>
        </p:spPr>
      </p:pic>
      <p:pic>
        <p:nvPicPr>
          <p:cNvPr id="5" name="Picture 4"/>
          <p:cNvPicPr>
            <a:picLocks noChangeAspect="1"/>
          </p:cNvPicPr>
          <p:nvPr/>
        </p:nvPicPr>
        <p:blipFill>
          <a:blip r:embed="rId3"/>
          <a:stretch>
            <a:fillRect/>
          </a:stretch>
        </p:blipFill>
        <p:spPr>
          <a:xfrm>
            <a:off x="38100" y="2201333"/>
            <a:ext cx="9105900" cy="4656667"/>
          </a:xfrm>
          <a:prstGeom prst="rect">
            <a:avLst/>
          </a:prstGeom>
        </p:spPr>
      </p:pic>
      <p:pic>
        <p:nvPicPr>
          <p:cNvPr id="6" name="Picture 5"/>
          <p:cNvPicPr>
            <a:picLocks noChangeAspect="1"/>
          </p:cNvPicPr>
          <p:nvPr/>
        </p:nvPicPr>
        <p:blipFill>
          <a:blip r:embed="rId4"/>
          <a:stretch>
            <a:fillRect/>
          </a:stretch>
        </p:blipFill>
        <p:spPr>
          <a:xfrm>
            <a:off x="38100" y="2319867"/>
            <a:ext cx="9144000" cy="4538133"/>
          </a:xfrm>
          <a:prstGeom prst="rect">
            <a:avLst/>
          </a:prstGeom>
        </p:spPr>
      </p:pic>
      <p:pic>
        <p:nvPicPr>
          <p:cNvPr id="7" name="Picture 6"/>
          <p:cNvPicPr>
            <a:picLocks noChangeAspect="1"/>
          </p:cNvPicPr>
          <p:nvPr/>
        </p:nvPicPr>
        <p:blipFill>
          <a:blip r:embed="rId5"/>
          <a:stretch>
            <a:fillRect/>
          </a:stretch>
        </p:blipFill>
        <p:spPr>
          <a:xfrm>
            <a:off x="38100" y="2319868"/>
            <a:ext cx="9004300" cy="4457170"/>
          </a:xfrm>
          <a:prstGeom prst="rect">
            <a:avLst/>
          </a:prstGeom>
        </p:spPr>
      </p:pic>
      <p:pic>
        <p:nvPicPr>
          <p:cNvPr id="8" name="Picture 7"/>
          <p:cNvPicPr>
            <a:picLocks noChangeAspect="1"/>
          </p:cNvPicPr>
          <p:nvPr/>
        </p:nvPicPr>
        <p:blipFill>
          <a:blip r:embed="rId6"/>
          <a:stretch>
            <a:fillRect/>
          </a:stretch>
        </p:blipFill>
        <p:spPr>
          <a:xfrm>
            <a:off x="0" y="2319868"/>
            <a:ext cx="9105900" cy="4495269"/>
          </a:xfrm>
          <a:prstGeom prst="rect">
            <a:avLst/>
          </a:prstGeom>
        </p:spPr>
      </p:pic>
      <p:pic>
        <p:nvPicPr>
          <p:cNvPr id="9" name="Picture 8"/>
          <p:cNvPicPr>
            <a:picLocks noChangeAspect="1"/>
          </p:cNvPicPr>
          <p:nvPr/>
        </p:nvPicPr>
        <p:blipFill>
          <a:blip r:embed="rId7"/>
          <a:stretch>
            <a:fillRect/>
          </a:stretch>
        </p:blipFill>
        <p:spPr>
          <a:xfrm>
            <a:off x="38100" y="2319868"/>
            <a:ext cx="8928100" cy="4482569"/>
          </a:xfrm>
          <a:prstGeom prst="rect">
            <a:avLst/>
          </a:prstGeom>
        </p:spPr>
      </p:pic>
      <p:pic>
        <p:nvPicPr>
          <p:cNvPr id="10" name="Picture 9"/>
          <p:cNvPicPr>
            <a:picLocks noChangeAspect="1"/>
          </p:cNvPicPr>
          <p:nvPr/>
        </p:nvPicPr>
        <p:blipFill>
          <a:blip r:embed="rId8"/>
          <a:stretch>
            <a:fillRect/>
          </a:stretch>
        </p:blipFill>
        <p:spPr>
          <a:xfrm>
            <a:off x="84666" y="2400830"/>
            <a:ext cx="8915400" cy="4457170"/>
          </a:xfrm>
          <a:prstGeom prst="rect">
            <a:avLst/>
          </a:prstGeom>
        </p:spPr>
      </p:pic>
      <p:pic>
        <p:nvPicPr>
          <p:cNvPr id="11" name="Picture 10"/>
          <p:cNvPicPr>
            <a:picLocks noChangeAspect="1"/>
          </p:cNvPicPr>
          <p:nvPr/>
        </p:nvPicPr>
        <p:blipFill>
          <a:blip r:embed="rId9"/>
          <a:stretch>
            <a:fillRect/>
          </a:stretch>
        </p:blipFill>
        <p:spPr>
          <a:xfrm>
            <a:off x="4235" y="2319868"/>
            <a:ext cx="8966200" cy="4495270"/>
          </a:xfrm>
          <a:prstGeom prst="rect">
            <a:avLst/>
          </a:prstGeom>
        </p:spPr>
      </p:pic>
      <p:pic>
        <p:nvPicPr>
          <p:cNvPr id="12" name="Picture 11"/>
          <p:cNvPicPr>
            <a:picLocks noChangeAspect="1"/>
          </p:cNvPicPr>
          <p:nvPr/>
        </p:nvPicPr>
        <p:blipFill>
          <a:blip r:embed="rId10"/>
          <a:stretch>
            <a:fillRect/>
          </a:stretch>
        </p:blipFill>
        <p:spPr>
          <a:xfrm>
            <a:off x="-33866" y="2400830"/>
            <a:ext cx="8966200" cy="4457169"/>
          </a:xfrm>
          <a:prstGeom prst="rect">
            <a:avLst/>
          </a:prstGeom>
        </p:spPr>
      </p:pic>
      <p:pic>
        <p:nvPicPr>
          <p:cNvPr id="13" name="Picture 12"/>
          <p:cNvPicPr>
            <a:picLocks noChangeAspect="1"/>
          </p:cNvPicPr>
          <p:nvPr/>
        </p:nvPicPr>
        <p:blipFill>
          <a:blip r:embed="rId11"/>
          <a:stretch>
            <a:fillRect/>
          </a:stretch>
        </p:blipFill>
        <p:spPr>
          <a:xfrm>
            <a:off x="1" y="2319867"/>
            <a:ext cx="8915400" cy="4538132"/>
          </a:xfrm>
          <a:prstGeom prst="rect">
            <a:avLst/>
          </a:prstGeom>
        </p:spPr>
      </p:pic>
      <p:pic>
        <p:nvPicPr>
          <p:cNvPr id="14" name="Picture 13"/>
          <p:cNvPicPr>
            <a:picLocks noChangeAspect="1"/>
          </p:cNvPicPr>
          <p:nvPr/>
        </p:nvPicPr>
        <p:blipFill>
          <a:blip r:embed="rId12"/>
          <a:stretch>
            <a:fillRect/>
          </a:stretch>
        </p:blipFill>
        <p:spPr>
          <a:xfrm>
            <a:off x="2" y="2417763"/>
            <a:ext cx="8953500" cy="4457170"/>
          </a:xfrm>
          <a:prstGeom prst="rect">
            <a:avLst/>
          </a:prstGeom>
        </p:spPr>
      </p:pic>
      <p:pic>
        <p:nvPicPr>
          <p:cNvPr id="15" name="Picture 14"/>
          <p:cNvPicPr>
            <a:picLocks noChangeAspect="1"/>
          </p:cNvPicPr>
          <p:nvPr/>
        </p:nvPicPr>
        <p:blipFill>
          <a:blip r:embed="rId13"/>
          <a:stretch>
            <a:fillRect/>
          </a:stretch>
        </p:blipFill>
        <p:spPr>
          <a:xfrm>
            <a:off x="-59267" y="2434696"/>
            <a:ext cx="9042400" cy="4537604"/>
          </a:xfrm>
          <a:prstGeom prst="rect">
            <a:avLst/>
          </a:prstGeom>
        </p:spPr>
      </p:pic>
      <p:sp>
        <p:nvSpPr>
          <p:cNvPr id="16" name="Rounded Rectangular Callout 15"/>
          <p:cNvSpPr/>
          <p:nvPr/>
        </p:nvSpPr>
        <p:spPr>
          <a:xfrm>
            <a:off x="2540001" y="3422952"/>
            <a:ext cx="1524000" cy="870858"/>
          </a:xfrm>
          <a:prstGeom prst="wedgeRoundRectCallout">
            <a:avLst>
              <a:gd name="adj1" fmla="val -4389"/>
              <a:gd name="adj2" fmla="val 12777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Stock market</a:t>
            </a:r>
          </a:p>
          <a:p>
            <a:pPr algn="ctr"/>
            <a:r>
              <a:rPr lang="en-US" dirty="0" smtClean="0"/>
              <a:t>Go’s down</a:t>
            </a:r>
            <a:endParaRPr lang="en-US" dirty="0"/>
          </a:p>
        </p:txBody>
      </p:sp>
      <p:sp>
        <p:nvSpPr>
          <p:cNvPr id="17" name="Rounded Rectangular Callout 16"/>
          <p:cNvSpPr/>
          <p:nvPr/>
        </p:nvSpPr>
        <p:spPr>
          <a:xfrm>
            <a:off x="3156858" y="2806095"/>
            <a:ext cx="1584476" cy="616857"/>
          </a:xfrm>
          <a:prstGeom prst="wedgeRoundRectCallout">
            <a:avLst>
              <a:gd name="adj1" fmla="val 32775"/>
              <a:gd name="adj2" fmla="val 20171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Stock market go’s up</a:t>
            </a:r>
            <a:endParaRPr lang="en-US" dirty="0"/>
          </a:p>
        </p:txBody>
      </p:sp>
    </p:spTree>
    <p:extLst>
      <p:ext uri="{BB962C8B-B14F-4D97-AF65-F5344CB8AC3E}">
        <p14:creationId xmlns:p14="http://schemas.microsoft.com/office/powerpoint/2010/main" val="14990565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Word Salad:</a:t>
            </a:r>
            <a:br>
              <a:rPr lang="en-US" dirty="0" smtClean="0"/>
            </a:br>
            <a:r>
              <a:rPr lang="en-US" sz="3600" dirty="0" smtClean="0"/>
              <a:t>Relating Food Prices and Descriptions</a:t>
            </a:r>
            <a:br>
              <a:rPr lang="en-US" sz="3600" dirty="0" smtClean="0"/>
            </a:br>
            <a:r>
              <a:rPr lang="en-US" sz="2000" dirty="0" smtClean="0"/>
              <a:t>V </a:t>
            </a:r>
            <a:r>
              <a:rPr lang="en-US" sz="2000" dirty="0" err="1" smtClean="0"/>
              <a:t>Chahuneau</a:t>
            </a:r>
            <a:r>
              <a:rPr lang="en-US" sz="2000" dirty="0"/>
              <a:t>,</a:t>
            </a:r>
            <a:r>
              <a:rPr lang="en-US" sz="2000" dirty="0" smtClean="0"/>
              <a:t> K </a:t>
            </a:r>
            <a:r>
              <a:rPr lang="en-US" sz="2000" dirty="0" err="1" smtClean="0"/>
              <a:t>Gimpel</a:t>
            </a:r>
            <a:r>
              <a:rPr lang="en-US" sz="2000" dirty="0" smtClean="0"/>
              <a:t>, B.R </a:t>
            </a:r>
            <a:r>
              <a:rPr lang="en-US" sz="2000" dirty="0" err="1" smtClean="0"/>
              <a:t>Routledge</a:t>
            </a:r>
            <a:r>
              <a:rPr lang="en-US" sz="2000" dirty="0" smtClean="0"/>
              <a:t>, L </a:t>
            </a:r>
            <a:r>
              <a:rPr lang="en-US" sz="2000" dirty="0" err="1" smtClean="0"/>
              <a:t>Scherlis</a:t>
            </a:r>
            <a:r>
              <a:rPr lang="en-US" sz="2000" dirty="0" smtClean="0"/>
              <a:t>, N.A Smith </a:t>
            </a:r>
            <a:endParaRPr lang="en-US" sz="2000" dirty="0"/>
          </a:p>
        </p:txBody>
      </p:sp>
      <p:pic>
        <p:nvPicPr>
          <p:cNvPr id="4" name="Picture 3" descr="Word-Sala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9" y="276707"/>
            <a:ext cx="1718255" cy="1386059"/>
          </a:xfrm>
          <a:prstGeom prst="rect">
            <a:avLst/>
          </a:prstGeom>
        </p:spPr>
      </p:pic>
    </p:spTree>
    <p:extLst>
      <p:ext uri="{BB962C8B-B14F-4D97-AF65-F5344CB8AC3E}">
        <p14:creationId xmlns:p14="http://schemas.microsoft.com/office/powerpoint/2010/main" val="422917366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polls</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5" name="Picture 4"/>
          <p:cNvPicPr>
            <a:picLocks noChangeAspect="1"/>
          </p:cNvPicPr>
          <p:nvPr/>
        </p:nvPicPr>
        <p:blipFill>
          <a:blip r:embed="rId2"/>
          <a:stretch>
            <a:fillRect/>
          </a:stretch>
        </p:blipFill>
        <p:spPr>
          <a:xfrm>
            <a:off x="287868" y="1600200"/>
            <a:ext cx="8585200" cy="5054599"/>
          </a:xfrm>
          <a:prstGeom prst="rect">
            <a:avLst/>
          </a:prstGeom>
        </p:spPr>
      </p:pic>
      <p:sp>
        <p:nvSpPr>
          <p:cNvPr id="8" name="Block Arc 7"/>
          <p:cNvSpPr/>
          <p:nvPr/>
        </p:nvSpPr>
        <p:spPr>
          <a:xfrm rot="10800000">
            <a:off x="1930398" y="3725332"/>
            <a:ext cx="1236133" cy="237068"/>
          </a:xfrm>
          <a:prstGeom prst="blockArc">
            <a:avLst/>
          </a:prstGeom>
          <a:solidFill>
            <a:srgbClr val="FF00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Rounded Rectangular Callout 8"/>
          <p:cNvSpPr/>
          <p:nvPr/>
        </p:nvSpPr>
        <p:spPr>
          <a:xfrm>
            <a:off x="2116667" y="4267200"/>
            <a:ext cx="3928533" cy="812800"/>
          </a:xfrm>
          <a:prstGeom prst="wedgeRoundRectCallout">
            <a:avLst>
              <a:gd name="adj1" fmla="val -37212"/>
              <a:gd name="adj2" fmla="val -8541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L+K days are necessary to cover start of the text sentiment window</a:t>
            </a:r>
            <a:endParaRPr lang="en-US" dirty="0"/>
          </a:p>
        </p:txBody>
      </p:sp>
      <p:sp>
        <p:nvSpPr>
          <p:cNvPr id="10" name="Frame 9"/>
          <p:cNvSpPr/>
          <p:nvPr/>
        </p:nvSpPr>
        <p:spPr>
          <a:xfrm>
            <a:off x="3691467" y="2878667"/>
            <a:ext cx="660400" cy="2844800"/>
          </a:xfrm>
          <a:prstGeom prst="frame">
            <a:avLst>
              <a:gd name="adj1" fmla="val 0"/>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Rounded Rectangular Callout 10"/>
          <p:cNvSpPr/>
          <p:nvPr/>
        </p:nvSpPr>
        <p:spPr>
          <a:xfrm>
            <a:off x="4588933" y="3725332"/>
            <a:ext cx="4097867" cy="762001"/>
          </a:xfrm>
          <a:prstGeom prst="wedgeRoundRectCallout">
            <a:avLst>
              <a:gd name="adj1" fmla="val -61742"/>
              <a:gd name="adj2" fmla="val -4638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Text sentiment is a poor predictor of </a:t>
            </a:r>
            <a:r>
              <a:rPr lang="en-US" dirty="0" smtClean="0">
                <a:solidFill>
                  <a:srgbClr val="FF0000"/>
                </a:solidFill>
              </a:rPr>
              <a:t>consumer confidence</a:t>
            </a:r>
            <a:endParaRPr lang="en-US" dirty="0">
              <a:solidFill>
                <a:srgbClr val="FF0000"/>
              </a:solidFill>
            </a:endParaRPr>
          </a:p>
        </p:txBody>
      </p:sp>
      <p:sp>
        <p:nvSpPr>
          <p:cNvPr id="12" name="Frame 11"/>
          <p:cNvSpPr/>
          <p:nvPr/>
        </p:nvSpPr>
        <p:spPr>
          <a:xfrm>
            <a:off x="6722533" y="1913467"/>
            <a:ext cx="2150535" cy="3810000"/>
          </a:xfrm>
          <a:prstGeom prst="frame">
            <a:avLst>
              <a:gd name="adj1" fmla="val 1476"/>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Frame 12"/>
          <p:cNvSpPr/>
          <p:nvPr/>
        </p:nvSpPr>
        <p:spPr>
          <a:xfrm>
            <a:off x="1644952" y="2648857"/>
            <a:ext cx="1521579" cy="1838476"/>
          </a:xfrm>
          <a:prstGeom prst="frame">
            <a:avLst>
              <a:gd name="adj1" fmla="val 1541"/>
            </a:avLst>
          </a:prstGeom>
          <a:solidFill>
            <a:srgbClr val="3366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Donut 13"/>
          <p:cNvSpPr/>
          <p:nvPr/>
        </p:nvSpPr>
        <p:spPr>
          <a:xfrm>
            <a:off x="2951237" y="3326190"/>
            <a:ext cx="338667" cy="362856"/>
          </a:xfrm>
          <a:prstGeom prst="donut">
            <a:avLst>
              <a:gd name="adj" fmla="val 8784"/>
            </a:avLst>
          </a:prstGeom>
          <a:solidFill>
            <a:srgbClr val="CD5CCD"/>
          </a:solidFill>
          <a:ln>
            <a:solidFill>
              <a:srgbClr val="CD5CC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Frame 14"/>
          <p:cNvSpPr/>
          <p:nvPr/>
        </p:nvSpPr>
        <p:spPr>
          <a:xfrm>
            <a:off x="1753810" y="2648857"/>
            <a:ext cx="1657047" cy="1838476"/>
          </a:xfrm>
          <a:prstGeom prst="frame">
            <a:avLst>
              <a:gd name="adj1" fmla="val 2632"/>
            </a:avLst>
          </a:prstGeom>
          <a:solidFill>
            <a:srgbClr val="3366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Donut 15"/>
          <p:cNvSpPr/>
          <p:nvPr/>
        </p:nvSpPr>
        <p:spPr>
          <a:xfrm>
            <a:off x="3166530" y="3326190"/>
            <a:ext cx="307221" cy="362856"/>
          </a:xfrm>
          <a:prstGeom prst="donut">
            <a:avLst>
              <a:gd name="adj" fmla="val 14512"/>
            </a:avLst>
          </a:prstGeom>
          <a:solidFill>
            <a:srgbClr val="CD5CCD"/>
          </a:solidFill>
          <a:ln>
            <a:solidFill>
              <a:srgbClr val="CD5CC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353159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0"/>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Presidential elections and job approval</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5" name="Picture 4"/>
          <p:cNvPicPr>
            <a:picLocks noChangeAspect="1"/>
          </p:cNvPicPr>
          <p:nvPr/>
        </p:nvPicPr>
        <p:blipFill>
          <a:blip r:embed="rId2"/>
          <a:stretch>
            <a:fillRect/>
          </a:stretch>
        </p:blipFill>
        <p:spPr>
          <a:xfrm>
            <a:off x="457201" y="1286933"/>
            <a:ext cx="8686800" cy="5571066"/>
          </a:xfrm>
          <a:prstGeom prst="rect">
            <a:avLst/>
          </a:prstGeom>
        </p:spPr>
      </p:pic>
      <p:sp>
        <p:nvSpPr>
          <p:cNvPr id="6" name="Frame 5"/>
          <p:cNvSpPr/>
          <p:nvPr/>
        </p:nvSpPr>
        <p:spPr>
          <a:xfrm>
            <a:off x="4876800" y="1286933"/>
            <a:ext cx="3166533" cy="5012267"/>
          </a:xfrm>
          <a:prstGeom prst="frame">
            <a:avLst>
              <a:gd name="adj1" fmla="val 2340"/>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Rounded Rectangular Callout 7"/>
          <p:cNvSpPr/>
          <p:nvPr/>
        </p:nvSpPr>
        <p:spPr>
          <a:xfrm>
            <a:off x="4876800" y="3352800"/>
            <a:ext cx="2980266" cy="762000"/>
          </a:xfrm>
          <a:prstGeom prst="wedgeRoundRectCallout">
            <a:avLst>
              <a:gd name="adj1" fmla="val 15531"/>
              <a:gd name="adj2" fmla="val -9972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Looks easy : simple decline</a:t>
            </a:r>
          </a:p>
          <a:p>
            <a:pPr algn="ctr"/>
            <a:r>
              <a:rPr lang="en-US" dirty="0" smtClean="0"/>
              <a:t>r=72.5%  k= 15</a:t>
            </a:r>
            <a:endParaRPr lang="en-US" dirty="0"/>
          </a:p>
        </p:txBody>
      </p:sp>
      <p:sp>
        <p:nvSpPr>
          <p:cNvPr id="9" name="Frame 8"/>
          <p:cNvSpPr/>
          <p:nvPr/>
        </p:nvSpPr>
        <p:spPr>
          <a:xfrm>
            <a:off x="1998133" y="1286933"/>
            <a:ext cx="2878667" cy="4839230"/>
          </a:xfrm>
          <a:prstGeom prst="frame">
            <a:avLst>
              <a:gd name="adj1" fmla="val 1389"/>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Rounded Rectangular Callout 9"/>
          <p:cNvSpPr/>
          <p:nvPr/>
        </p:nvSpPr>
        <p:spPr>
          <a:xfrm>
            <a:off x="1998133" y="3352800"/>
            <a:ext cx="2709334" cy="762000"/>
          </a:xfrm>
          <a:prstGeom prst="wedgeRoundRectCallout">
            <a:avLst>
              <a:gd name="adj1" fmla="val -22083"/>
              <a:gd name="adj2" fmla="val -9527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Sentiment ratio has negative correlate to the election r = -8%</a:t>
            </a:r>
            <a:endParaRPr lang="en-US" dirty="0"/>
          </a:p>
        </p:txBody>
      </p:sp>
    </p:spTree>
    <p:extLst>
      <p:ext uri="{BB962C8B-B14F-4D97-AF65-F5344CB8AC3E}">
        <p14:creationId xmlns:p14="http://schemas.microsoft.com/office/powerpoint/2010/main" val="27178177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indent="0" algn="ctr">
              <a:buNone/>
            </a:pPr>
            <a:endParaRPr lang="en-US" sz="54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a:p>
            <a:pPr marL="0" indent="0" algn="ctr">
              <a:buNone/>
            </a:pPr>
            <a:r>
              <a:rPr lang="en-US" sz="54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PAPER 3</a:t>
            </a:r>
            <a:endParaRPr lang="en-US" sz="54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extLst>
      <p:ext uri="{BB962C8B-B14F-4D97-AF65-F5344CB8AC3E}">
        <p14:creationId xmlns:p14="http://schemas.microsoft.com/office/powerpoint/2010/main" val="112681123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86505"/>
            <a:ext cx="8229600" cy="1143000"/>
          </a:xfrm>
        </p:spPr>
        <p:txBody>
          <a:bodyPr>
            <a:normAutofit fontScale="90000"/>
          </a:bodyPr>
          <a:lstStyle/>
          <a:p>
            <a:r>
              <a:rPr lang="en-US" b="1" dirty="0" smtClean="0"/>
              <a:t>"I Wanted to Predict Elections with Twitter and all I got was this Lousy Paper" </a:t>
            </a:r>
            <a:br>
              <a:rPr lang="en-US" b="1" dirty="0" smtClean="0"/>
            </a:br>
            <a:r>
              <a:rPr lang="en-US" sz="3600" b="1" dirty="0" smtClean="0"/>
              <a:t>-- A Balanced Survey on Election Prediction using Twitter Data</a:t>
            </a:r>
            <a:br>
              <a:rPr lang="en-US" sz="3600" b="1" dirty="0" smtClean="0"/>
            </a:br>
            <a:r>
              <a:rPr lang="en-US" sz="2700" b="1" dirty="0" smtClean="0"/>
              <a:t>D </a:t>
            </a:r>
            <a:r>
              <a:rPr lang="en-US" sz="2700" b="1" dirty="0" err="1" smtClean="0"/>
              <a:t>Gayo-Avello</a:t>
            </a:r>
            <a:endParaRPr lang="en-US" sz="2700" b="1" dirty="0"/>
          </a:p>
        </p:txBody>
      </p:sp>
      <p:sp>
        <p:nvSpPr>
          <p:cNvPr id="3" name="Content Placeholder 2"/>
          <p:cNvSpPr>
            <a:spLocks noGrp="1"/>
          </p:cNvSpPr>
          <p:nvPr>
            <p:ph idx="1"/>
          </p:nvPr>
        </p:nvSpPr>
        <p:spPr>
          <a:xfrm>
            <a:off x="457200" y="4538133"/>
            <a:ext cx="8229600" cy="1588030"/>
          </a:xfrm>
        </p:spPr>
        <p:txBody>
          <a:bodyPr/>
          <a:lstStyle/>
          <a:p>
            <a:endParaRPr lang="en-US" dirty="0"/>
          </a:p>
        </p:txBody>
      </p:sp>
    </p:spTree>
    <p:extLst>
      <p:ext uri="{BB962C8B-B14F-4D97-AF65-F5344CB8AC3E}">
        <p14:creationId xmlns:p14="http://schemas.microsoft.com/office/powerpoint/2010/main" val="382325062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Flaws in using Twitter Data for Election Prediction  </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It’s not prediction at all</a:t>
            </a:r>
          </a:p>
          <a:p>
            <a:r>
              <a:rPr lang="en-US" dirty="0" smtClean="0"/>
              <a:t>Chance is not valid baseline</a:t>
            </a:r>
          </a:p>
          <a:p>
            <a:r>
              <a:rPr lang="en-US" dirty="0" smtClean="0"/>
              <a:t>There is not a commonly accepted way of “counting votes” in Twitter</a:t>
            </a:r>
          </a:p>
          <a:p>
            <a:r>
              <a:rPr lang="en-US" dirty="0" smtClean="0"/>
              <a:t>There is not a commonly accepted way of interpreting reality</a:t>
            </a:r>
          </a:p>
          <a:p>
            <a:r>
              <a:rPr lang="en-US" dirty="0" smtClean="0"/>
              <a:t>Sentiment analysis are only slightly better than random classifiers</a:t>
            </a:r>
          </a:p>
          <a:p>
            <a:r>
              <a:rPr lang="en-US" dirty="0" smtClean="0"/>
              <a:t>All the tweets are assumed to be trustworthy</a:t>
            </a:r>
          </a:p>
          <a:p>
            <a:r>
              <a:rPr lang="en-US" dirty="0" smtClean="0"/>
              <a:t>Demographics are neglected</a:t>
            </a:r>
          </a:p>
          <a:p>
            <a:r>
              <a:rPr lang="en-US" dirty="0" smtClean="0"/>
              <a:t>Self-selection bias is simply ignored</a:t>
            </a:r>
            <a:endParaRPr lang="en-US" dirty="0"/>
          </a:p>
        </p:txBody>
      </p:sp>
    </p:spTree>
    <p:extLst>
      <p:ext uri="{BB962C8B-B14F-4D97-AF65-F5344CB8AC3E}">
        <p14:creationId xmlns:p14="http://schemas.microsoft.com/office/powerpoint/2010/main" val="405689928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Recommendations for using Twitter Data for Election Prediction </a:t>
            </a:r>
            <a:endParaRPr lang="en-US" dirty="0"/>
          </a:p>
        </p:txBody>
      </p:sp>
      <p:sp>
        <p:nvSpPr>
          <p:cNvPr id="3" name="Content Placeholder 2"/>
          <p:cNvSpPr>
            <a:spLocks noGrp="1"/>
          </p:cNvSpPr>
          <p:nvPr>
            <p:ph idx="1"/>
          </p:nvPr>
        </p:nvSpPr>
        <p:spPr/>
        <p:txBody>
          <a:bodyPr>
            <a:normAutofit lnSpcReduction="10000"/>
          </a:bodyPr>
          <a:lstStyle/>
          <a:p>
            <a:r>
              <a:rPr lang="en-US" dirty="0"/>
              <a:t>There are elections virtually all the time, thus, if you are claiming you have a prediction method you should predict an election in the future! </a:t>
            </a:r>
            <a:endParaRPr lang="en-US" dirty="0" smtClean="0"/>
          </a:p>
          <a:p>
            <a:r>
              <a:rPr lang="en-US" dirty="0" smtClean="0"/>
              <a:t>Check the degree of influence incumbency plays in the elections you are trying to predict. Your baseline should not be chance but predicting the incumbent will win. Apply that baseline to prior elections</a:t>
            </a:r>
          </a:p>
          <a:p>
            <a:endParaRPr lang="en-US" dirty="0">
              <a:solidFill>
                <a:srgbClr val="FF0000"/>
              </a:solidFill>
            </a:endParaRPr>
          </a:p>
          <a:p>
            <a:endParaRPr lang="en-US" dirty="0" smtClean="0">
              <a:solidFill>
                <a:srgbClr val="FF0000"/>
              </a:solidFill>
            </a:endParaRPr>
          </a:p>
          <a:p>
            <a:endParaRPr lang="en-US" dirty="0">
              <a:solidFill>
                <a:srgbClr val="FF0000"/>
              </a:solidFill>
            </a:endParaRPr>
          </a:p>
          <a:p>
            <a:endParaRPr lang="en-US" dirty="0" smtClean="0">
              <a:solidFill>
                <a:srgbClr val="FF0000"/>
              </a:solidFill>
            </a:endParaRPr>
          </a:p>
          <a:p>
            <a:endParaRPr lang="en-US" dirty="0" smtClean="0">
              <a:solidFill>
                <a:srgbClr val="FF0000"/>
              </a:solidFill>
            </a:endParaRPr>
          </a:p>
          <a:p>
            <a:endParaRPr lang="en-US" dirty="0" smtClean="0">
              <a:solidFill>
                <a:srgbClr val="FF0000"/>
              </a:solidFill>
            </a:endParaRPr>
          </a:p>
          <a:p>
            <a:endParaRPr lang="en-US" dirty="0" smtClean="0">
              <a:solidFill>
                <a:srgbClr val="FF0000"/>
              </a:solidFill>
            </a:endParaRPr>
          </a:p>
          <a:p>
            <a:endParaRPr lang="en-US" dirty="0"/>
          </a:p>
        </p:txBody>
      </p:sp>
      <p:sp>
        <p:nvSpPr>
          <p:cNvPr id="4" name="Cloud Callout 3"/>
          <p:cNvSpPr/>
          <p:nvPr/>
        </p:nvSpPr>
        <p:spPr>
          <a:xfrm>
            <a:off x="5222724" y="2334381"/>
            <a:ext cx="2639181" cy="1898953"/>
          </a:xfrm>
          <a:prstGeom prst="cloudCallout">
            <a:avLst>
              <a:gd name="adj1" fmla="val -66220"/>
              <a:gd name="adj2" fmla="val -5221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All elections are not important like  presidential election</a:t>
            </a:r>
            <a:endParaRPr lang="en-US" dirty="0"/>
          </a:p>
        </p:txBody>
      </p:sp>
      <p:sp>
        <p:nvSpPr>
          <p:cNvPr id="6" name="Cloud Callout 5"/>
          <p:cNvSpPr/>
          <p:nvPr/>
        </p:nvSpPr>
        <p:spPr>
          <a:xfrm>
            <a:off x="2660952" y="2286000"/>
            <a:ext cx="1886857" cy="1499809"/>
          </a:xfrm>
          <a:prstGeom prst="cloudCallout">
            <a:avLst>
              <a:gd name="adj1" fmla="val 90065"/>
              <a:gd name="adj2" fmla="val 1975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Small amount of data available</a:t>
            </a:r>
            <a:endParaRPr lang="en-US" dirty="0"/>
          </a:p>
        </p:txBody>
      </p:sp>
    </p:spTree>
    <p:extLst>
      <p:ext uri="{BB962C8B-B14F-4D97-AF65-F5344CB8AC3E}">
        <p14:creationId xmlns:p14="http://schemas.microsoft.com/office/powerpoint/2010/main" val="8488135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Recommendations for using Twitter Data for Election Prediction </a:t>
            </a:r>
            <a:endParaRPr lang="en-US" dirty="0"/>
          </a:p>
        </p:txBody>
      </p:sp>
      <p:sp>
        <p:nvSpPr>
          <p:cNvPr id="3" name="Content Placeholder 2"/>
          <p:cNvSpPr>
            <a:spLocks noGrp="1"/>
          </p:cNvSpPr>
          <p:nvPr>
            <p:ph idx="1"/>
          </p:nvPr>
        </p:nvSpPr>
        <p:spPr/>
        <p:txBody>
          <a:bodyPr/>
          <a:lstStyle/>
          <a:p>
            <a:r>
              <a:rPr lang="en-US" dirty="0"/>
              <a:t>Clearly define which is a “vote” and provide sound and compelling </a:t>
            </a:r>
            <a:r>
              <a:rPr lang="en-US" dirty="0" smtClean="0"/>
              <a:t>arguments </a:t>
            </a:r>
            <a:r>
              <a:rPr lang="en-US" dirty="0"/>
              <a:t>supporting your definition</a:t>
            </a:r>
            <a:r>
              <a:rPr lang="en-US" dirty="0" smtClean="0"/>
              <a:t>.</a:t>
            </a:r>
          </a:p>
          <a:p>
            <a:endParaRPr lang="en-US" dirty="0"/>
          </a:p>
          <a:p>
            <a:pPr marL="0" indent="0">
              <a:buNone/>
            </a:pPr>
            <a:r>
              <a:rPr lang="en-US" dirty="0" smtClean="0"/>
              <a:t> </a:t>
            </a:r>
          </a:p>
          <a:p>
            <a:r>
              <a:rPr lang="en-US" dirty="0"/>
              <a:t>Clearly define the golden truth you are using</a:t>
            </a:r>
            <a:r>
              <a:rPr lang="en-US" dirty="0" smtClean="0"/>
              <a:t>.</a:t>
            </a:r>
            <a:r>
              <a:rPr lang="en-US" dirty="0"/>
              <a:t> use the “real thing” </a:t>
            </a:r>
          </a:p>
          <a:p>
            <a:pPr marL="0" indent="0">
              <a:buNone/>
            </a:pPr>
            <a:r>
              <a:rPr lang="en-US" dirty="0" smtClean="0"/>
              <a:t> </a:t>
            </a:r>
            <a:endParaRPr lang="en-US" dirty="0"/>
          </a:p>
          <a:p>
            <a:endParaRPr lang="en-US" dirty="0"/>
          </a:p>
          <a:p>
            <a:endParaRPr lang="en-US" dirty="0"/>
          </a:p>
        </p:txBody>
      </p:sp>
      <p:sp>
        <p:nvSpPr>
          <p:cNvPr id="5" name="Cloud Callout 4"/>
          <p:cNvSpPr/>
          <p:nvPr/>
        </p:nvSpPr>
        <p:spPr>
          <a:xfrm>
            <a:off x="3507620" y="3241524"/>
            <a:ext cx="2479524" cy="882953"/>
          </a:xfrm>
          <a:prstGeom prst="cloudCallout">
            <a:avLst>
              <a:gd name="adj1" fmla="val -49398"/>
              <a:gd name="adj2" fmla="val -1087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How filter your data? </a:t>
            </a:r>
            <a:endParaRPr lang="en-US" dirty="0"/>
          </a:p>
        </p:txBody>
      </p:sp>
      <p:sp>
        <p:nvSpPr>
          <p:cNvPr id="6" name="Cloud Callout 5"/>
          <p:cNvSpPr/>
          <p:nvPr/>
        </p:nvSpPr>
        <p:spPr>
          <a:xfrm>
            <a:off x="6376609" y="2951239"/>
            <a:ext cx="2310191" cy="1173238"/>
          </a:xfrm>
          <a:prstGeom prst="cloudCallout">
            <a:avLst>
              <a:gd name="adj1" fmla="val -58005"/>
              <a:gd name="adj2" fmla="val -803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Why are you using some of the users? or not?</a:t>
            </a:r>
            <a:endParaRPr lang="en-US" dirty="0"/>
          </a:p>
        </p:txBody>
      </p:sp>
    </p:spTree>
    <p:extLst>
      <p:ext uri="{BB962C8B-B14F-4D97-AF65-F5344CB8AC3E}">
        <p14:creationId xmlns:p14="http://schemas.microsoft.com/office/powerpoint/2010/main" val="34764632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Recommendations for using Twitter Data for Election Prediction </a:t>
            </a:r>
            <a:endParaRPr lang="en-US" dirty="0"/>
          </a:p>
        </p:txBody>
      </p:sp>
      <p:sp>
        <p:nvSpPr>
          <p:cNvPr id="3" name="Content Placeholder 2"/>
          <p:cNvSpPr>
            <a:spLocks noGrp="1"/>
          </p:cNvSpPr>
          <p:nvPr>
            <p:ph idx="1"/>
          </p:nvPr>
        </p:nvSpPr>
        <p:spPr/>
        <p:txBody>
          <a:bodyPr/>
          <a:lstStyle/>
          <a:p>
            <a:r>
              <a:rPr lang="en-US" dirty="0"/>
              <a:t>Sentiment analysis is a core task. </a:t>
            </a:r>
            <a:endParaRPr lang="en-US" dirty="0" smtClean="0"/>
          </a:p>
          <a:p>
            <a:pPr lvl="1"/>
            <a:r>
              <a:rPr lang="en-US" dirty="0" smtClean="0"/>
              <a:t>We should first work on sentiment </a:t>
            </a:r>
            <a:r>
              <a:rPr lang="en-US" dirty="0"/>
              <a:t>analysis in politics before trying to predict elections. </a:t>
            </a:r>
            <a:endParaRPr lang="en-US" dirty="0" smtClean="0"/>
          </a:p>
          <a:p>
            <a:pPr marL="457200" lvl="1" indent="0">
              <a:buNone/>
            </a:pPr>
            <a:endParaRPr lang="en-US" dirty="0"/>
          </a:p>
          <a:p>
            <a:r>
              <a:rPr lang="en-US" dirty="0"/>
              <a:t>Credibility should be a major concern. </a:t>
            </a:r>
          </a:p>
          <a:p>
            <a:pPr lvl="1"/>
            <a:r>
              <a:rPr lang="en-US" dirty="0" smtClean="0"/>
              <a:t>Remove spammers</a:t>
            </a:r>
            <a:endParaRPr lang="en-US" dirty="0"/>
          </a:p>
        </p:txBody>
      </p:sp>
    </p:spTree>
    <p:extLst>
      <p:ext uri="{BB962C8B-B14F-4D97-AF65-F5344CB8AC3E}">
        <p14:creationId xmlns:p14="http://schemas.microsoft.com/office/powerpoint/2010/main" val="52804177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Recommendations for using Twitter Data for Election Prediction </a:t>
            </a:r>
            <a:endParaRPr lang="en-US" dirty="0"/>
          </a:p>
        </p:txBody>
      </p:sp>
      <p:sp>
        <p:nvSpPr>
          <p:cNvPr id="3" name="Content Placeholder 2"/>
          <p:cNvSpPr>
            <a:spLocks noGrp="1"/>
          </p:cNvSpPr>
          <p:nvPr>
            <p:ph idx="1"/>
          </p:nvPr>
        </p:nvSpPr>
        <p:spPr/>
        <p:txBody>
          <a:bodyPr/>
          <a:lstStyle/>
          <a:p>
            <a:r>
              <a:rPr lang="en-US" dirty="0"/>
              <a:t>adjust your </a:t>
            </a:r>
            <a:r>
              <a:rPr lang="en-US" dirty="0" smtClean="0"/>
              <a:t>prediction:</a:t>
            </a:r>
          </a:p>
          <a:p>
            <a:pPr lvl="1"/>
            <a:r>
              <a:rPr lang="en-US" dirty="0"/>
              <a:t>the participation of the different groups in the prior </a:t>
            </a:r>
            <a:r>
              <a:rPr lang="en-US" dirty="0" smtClean="0"/>
              <a:t>election’s </a:t>
            </a:r>
            <a:r>
              <a:rPr lang="en-US" dirty="0"/>
              <a:t>you are trying to predict </a:t>
            </a:r>
          </a:p>
          <a:p>
            <a:pPr lvl="1"/>
            <a:r>
              <a:rPr lang="en-US" dirty="0"/>
              <a:t>the belonging of users to each of those groups. </a:t>
            </a:r>
            <a:r>
              <a:rPr lang="en-US" dirty="0" smtClean="0"/>
              <a:t> </a:t>
            </a:r>
            <a:endParaRPr lang="en-US" dirty="0"/>
          </a:p>
          <a:p>
            <a:endParaRPr lang="en-US" dirty="0" smtClean="0"/>
          </a:p>
          <a:p>
            <a:r>
              <a:rPr lang="en-US" dirty="0" smtClean="0"/>
              <a:t>The </a:t>
            </a:r>
            <a:r>
              <a:rPr lang="en-US" dirty="0"/>
              <a:t>silent majority is a huge problem. </a:t>
            </a:r>
          </a:p>
          <a:p>
            <a:pPr marL="0" indent="0">
              <a:buNone/>
            </a:pPr>
            <a:endParaRPr lang="en-US" dirty="0"/>
          </a:p>
        </p:txBody>
      </p:sp>
    </p:spTree>
    <p:extLst>
      <p:ext uri="{BB962C8B-B14F-4D97-AF65-F5344CB8AC3E}">
        <p14:creationId xmlns:p14="http://schemas.microsoft.com/office/powerpoint/2010/main" val="250237154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Relevant prior Art</a:t>
            </a:r>
            <a:endParaRPr lang="en-US" dirty="0"/>
          </a:p>
        </p:txBody>
      </p:sp>
      <p:sp>
        <p:nvSpPr>
          <p:cNvPr id="3" name="Content Placeholder 2"/>
          <p:cNvSpPr>
            <a:spLocks noGrp="1"/>
          </p:cNvSpPr>
          <p:nvPr>
            <p:ph idx="1"/>
          </p:nvPr>
        </p:nvSpPr>
        <p:spPr/>
        <p:txBody>
          <a:bodyPr>
            <a:normAutofit/>
          </a:bodyPr>
          <a:lstStyle/>
          <a:p>
            <a:r>
              <a:rPr lang="en-US" sz="2400" dirty="0"/>
              <a:t>Modeling Public Mood and Emotion: Twitter Sentiment and Socio- Economic Phenomena </a:t>
            </a:r>
            <a:r>
              <a:rPr lang="en-US" sz="1800" dirty="0" err="1"/>
              <a:t>Bollen</a:t>
            </a:r>
            <a:r>
              <a:rPr lang="en-US" sz="1800" dirty="0"/>
              <a:t>, J., </a:t>
            </a:r>
            <a:r>
              <a:rPr lang="en-US" sz="1800" dirty="0" err="1"/>
              <a:t>Pepe</a:t>
            </a:r>
            <a:r>
              <a:rPr lang="en-US" sz="1800" dirty="0"/>
              <a:t>, A., and Mao, H. 2009.  </a:t>
            </a:r>
            <a:endParaRPr lang="en-US" sz="1800" dirty="0" smtClean="0"/>
          </a:p>
          <a:p>
            <a:pPr lvl="1"/>
            <a:r>
              <a:rPr lang="en-US" sz="2400" dirty="0" smtClean="0"/>
              <a:t>Definition of data and mood assessment </a:t>
            </a:r>
          </a:p>
          <a:p>
            <a:pPr lvl="1"/>
            <a:r>
              <a:rPr lang="en-US" sz="2400" dirty="0" smtClean="0"/>
              <a:t>Data cleaning, parsing ad normalization</a:t>
            </a:r>
          </a:p>
          <a:p>
            <a:pPr lvl="1"/>
            <a:r>
              <a:rPr lang="en-US" sz="2400" dirty="0" smtClean="0"/>
              <a:t>Time series production: aggregation of POMS mood scores over time</a:t>
            </a:r>
          </a:p>
          <a:p>
            <a:pPr marL="457200" lvl="1" indent="0">
              <a:buNone/>
            </a:pPr>
            <a:endParaRPr lang="en-US" sz="2400" dirty="0" smtClean="0"/>
          </a:p>
          <a:p>
            <a:endParaRPr lang="en-US" sz="1800" dirty="0" smtClean="0">
              <a:effectLst/>
            </a:endParaRPr>
          </a:p>
          <a:p>
            <a:pPr marL="0" indent="0">
              <a:buNone/>
            </a:pPr>
            <a:endParaRPr lang="en-US" dirty="0"/>
          </a:p>
        </p:txBody>
      </p:sp>
      <p:pic>
        <p:nvPicPr>
          <p:cNvPr id="4" name="Picture 3"/>
          <p:cNvPicPr>
            <a:picLocks noChangeAspect="1"/>
          </p:cNvPicPr>
          <p:nvPr/>
        </p:nvPicPr>
        <p:blipFill>
          <a:blip r:embed="rId2"/>
          <a:stretch>
            <a:fillRect/>
          </a:stretch>
        </p:blipFill>
        <p:spPr>
          <a:xfrm>
            <a:off x="5215467" y="3784600"/>
            <a:ext cx="3869267" cy="3073400"/>
          </a:xfrm>
          <a:prstGeom prst="rect">
            <a:avLst/>
          </a:prstGeom>
        </p:spPr>
      </p:pic>
      <p:sp>
        <p:nvSpPr>
          <p:cNvPr id="5" name="Rectangle 4"/>
          <p:cNvSpPr/>
          <p:nvPr/>
        </p:nvSpPr>
        <p:spPr>
          <a:xfrm>
            <a:off x="304801" y="1600200"/>
            <a:ext cx="4961466" cy="699029"/>
          </a:xfrm>
          <a:prstGeom prst="rect">
            <a:avLst/>
          </a:prstGeom>
          <a:solidFill>
            <a:srgbClr val="FFFF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FF0000"/>
                </a:solidFill>
              </a:rPr>
              <a:t>application of mood (not sentiment)</a:t>
            </a:r>
          </a:p>
        </p:txBody>
      </p:sp>
      <p:sp>
        <p:nvSpPr>
          <p:cNvPr id="6" name="Rectangle 5"/>
          <p:cNvSpPr/>
          <p:nvPr/>
        </p:nvSpPr>
        <p:spPr>
          <a:xfrm>
            <a:off x="931333" y="2726266"/>
            <a:ext cx="5825067" cy="1202267"/>
          </a:xfrm>
          <a:prstGeom prst="rect">
            <a:avLst/>
          </a:prstGeom>
          <a:solidFill>
            <a:srgbClr val="FFFF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0000"/>
                </a:solidFill>
              </a:rPr>
              <a:t>This paper dose not describe any predictive method </a:t>
            </a:r>
            <a:endParaRPr lang="en-US" sz="2400" dirty="0">
              <a:solidFill>
                <a:srgbClr val="FF0000"/>
              </a:solidFill>
            </a:endParaRPr>
          </a:p>
        </p:txBody>
      </p:sp>
      <p:sp>
        <p:nvSpPr>
          <p:cNvPr id="7" name="Rectangle 6"/>
          <p:cNvSpPr/>
          <p:nvPr/>
        </p:nvSpPr>
        <p:spPr>
          <a:xfrm>
            <a:off x="1352248" y="4469832"/>
            <a:ext cx="6129867" cy="1249363"/>
          </a:xfrm>
          <a:prstGeom prst="rect">
            <a:avLst/>
          </a:prstGeom>
          <a:solidFill>
            <a:srgbClr val="FFFF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0000"/>
                </a:solidFill>
              </a:rPr>
              <a:t>Used US 2008 Obama Election , no conclusions are inferred regarding the predictability of election</a:t>
            </a:r>
            <a:endParaRPr lang="en-US" sz="2400" dirty="0">
              <a:solidFill>
                <a:srgbClr val="FF0000"/>
              </a:solidFill>
            </a:endParaRPr>
          </a:p>
        </p:txBody>
      </p:sp>
      <p:sp>
        <p:nvSpPr>
          <p:cNvPr id="9" name="Explosion 1 8"/>
          <p:cNvSpPr/>
          <p:nvPr/>
        </p:nvSpPr>
        <p:spPr>
          <a:xfrm>
            <a:off x="931333" y="558800"/>
            <a:ext cx="5672667" cy="6163733"/>
          </a:xfrm>
          <a:prstGeom prst="irregularSeal1">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Bollen</a:t>
            </a:r>
            <a:r>
              <a:rPr lang="en-US" dirty="0" smtClean="0"/>
              <a:t> : “we assess the validity of our sentiment analysis by examining the effects of particular events, namely the U.S. Presidential election of November 4, 2008, and the Thanksgiving holiday in the U.S., on our time series. “</a:t>
            </a:r>
            <a:endParaRPr lang="en-US" dirty="0"/>
          </a:p>
        </p:txBody>
      </p:sp>
    </p:spTree>
    <p:extLst>
      <p:ext uri="{BB962C8B-B14F-4D97-AF65-F5344CB8AC3E}">
        <p14:creationId xmlns:p14="http://schemas.microsoft.com/office/powerpoint/2010/main" val="19746910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pic>
        <p:nvPicPr>
          <p:cNvPr id="4" name="Content Placeholder 3"/>
          <p:cNvPicPr>
            <a:picLocks noGrp="1" noChangeAspect="1"/>
          </p:cNvPicPr>
          <p:nvPr>
            <p:ph idx="1"/>
          </p:nvPr>
        </p:nvPicPr>
        <p:blipFill rotWithShape="1">
          <a:blip r:embed="rId2"/>
          <a:srcRect t="-8473" b="-8473"/>
          <a:stretch/>
        </p:blipFill>
        <p:spPr>
          <a:xfrm>
            <a:off x="278344" y="1417638"/>
            <a:ext cx="8408456" cy="2055112"/>
          </a:xfrm>
        </p:spPr>
      </p:pic>
      <p:sp>
        <p:nvSpPr>
          <p:cNvPr id="7" name="TextBox 6"/>
          <p:cNvSpPr txBox="1"/>
          <p:nvPr/>
        </p:nvSpPr>
        <p:spPr>
          <a:xfrm>
            <a:off x="457200" y="4070442"/>
            <a:ext cx="1804336" cy="1969770"/>
          </a:xfrm>
          <a:prstGeom prst="rect">
            <a:avLst/>
          </a:prstGeom>
          <a:noFill/>
        </p:spPr>
        <p:txBody>
          <a:bodyPr wrap="square" rtlCol="0">
            <a:spAutoFit/>
          </a:bodyPr>
          <a:lstStyle/>
          <a:p>
            <a:r>
              <a:rPr lang="en-US" sz="1600" b="1" dirty="0" smtClean="0"/>
              <a:t>2 pcs chicken mea</a:t>
            </a:r>
            <a:r>
              <a:rPr lang="en-US" sz="1600" dirty="0" smtClean="0"/>
              <a:t>l</a:t>
            </a:r>
          </a:p>
          <a:p>
            <a:endParaRPr lang="en-US" dirty="0"/>
          </a:p>
          <a:p>
            <a:endParaRPr lang="en-US" dirty="0" smtClean="0"/>
          </a:p>
          <a:p>
            <a:endParaRPr lang="en-US" dirty="0"/>
          </a:p>
          <a:p>
            <a:endParaRPr lang="en-US" dirty="0" smtClean="0"/>
          </a:p>
          <a:p>
            <a:endParaRPr lang="en-US" dirty="0"/>
          </a:p>
          <a:p>
            <a:r>
              <a:rPr lang="en-US" sz="1600" dirty="0" smtClean="0"/>
              <a:t>$4.99</a:t>
            </a:r>
            <a:endParaRPr lang="en-US" sz="1600" dirty="0"/>
          </a:p>
        </p:txBody>
      </p:sp>
      <p:sp>
        <p:nvSpPr>
          <p:cNvPr id="8" name="TextBox 7"/>
          <p:cNvSpPr txBox="1"/>
          <p:nvPr/>
        </p:nvSpPr>
        <p:spPr>
          <a:xfrm>
            <a:off x="2713844" y="4057244"/>
            <a:ext cx="2017986" cy="2062103"/>
          </a:xfrm>
          <a:prstGeom prst="rect">
            <a:avLst/>
          </a:prstGeom>
          <a:noFill/>
        </p:spPr>
        <p:txBody>
          <a:bodyPr wrap="square" rtlCol="0">
            <a:spAutoFit/>
          </a:bodyPr>
          <a:lstStyle/>
          <a:p>
            <a:r>
              <a:rPr lang="en-US" sz="1600" b="1" dirty="0" smtClean="0"/>
              <a:t>Chicken Quesadillas</a:t>
            </a:r>
          </a:p>
          <a:p>
            <a:r>
              <a:rPr lang="en-US" sz="1600" dirty="0" smtClean="0"/>
              <a:t>Made with fresh</a:t>
            </a:r>
          </a:p>
          <a:p>
            <a:r>
              <a:rPr lang="en-US" sz="1600" dirty="0" smtClean="0"/>
              <a:t>Salsa, jack and</a:t>
            </a:r>
          </a:p>
          <a:p>
            <a:r>
              <a:rPr lang="en-US" sz="1600" dirty="0" smtClean="0"/>
              <a:t>Cheddar cheese</a:t>
            </a:r>
          </a:p>
          <a:p>
            <a:endParaRPr lang="en-US" sz="1600" dirty="0"/>
          </a:p>
          <a:p>
            <a:endParaRPr lang="en-US" sz="1600" dirty="0" smtClean="0"/>
          </a:p>
          <a:p>
            <a:endParaRPr lang="en-US" sz="1600" dirty="0"/>
          </a:p>
          <a:p>
            <a:r>
              <a:rPr lang="en-US" sz="1600" dirty="0" smtClean="0"/>
              <a:t>$6.99</a:t>
            </a:r>
            <a:endParaRPr lang="en-US" sz="1600" dirty="0"/>
          </a:p>
        </p:txBody>
      </p:sp>
      <p:sp>
        <p:nvSpPr>
          <p:cNvPr id="9" name="TextBox 8"/>
          <p:cNvSpPr txBox="1"/>
          <p:nvPr/>
        </p:nvSpPr>
        <p:spPr>
          <a:xfrm>
            <a:off x="5114551" y="4053048"/>
            <a:ext cx="1774436" cy="2062103"/>
          </a:xfrm>
          <a:prstGeom prst="rect">
            <a:avLst/>
          </a:prstGeom>
          <a:noFill/>
        </p:spPr>
        <p:txBody>
          <a:bodyPr wrap="square" rtlCol="0">
            <a:spAutoFit/>
          </a:bodyPr>
          <a:lstStyle/>
          <a:p>
            <a:r>
              <a:rPr lang="en-US" sz="1600" b="1" dirty="0" smtClean="0"/>
              <a:t>Caesar Salad</a:t>
            </a:r>
          </a:p>
          <a:p>
            <a:r>
              <a:rPr lang="en-US" sz="1600" dirty="0" err="1" smtClean="0"/>
              <a:t>Romain</a:t>
            </a:r>
            <a:r>
              <a:rPr lang="en-US" sz="1600" dirty="0" smtClean="0"/>
              <a:t> hearts</a:t>
            </a:r>
          </a:p>
          <a:p>
            <a:r>
              <a:rPr lang="en-US" sz="1600" dirty="0" smtClean="0"/>
              <a:t>Croutons, shaved, parmesan cheese and classic </a:t>
            </a:r>
            <a:r>
              <a:rPr lang="en-US" sz="1600" dirty="0" err="1" smtClean="0"/>
              <a:t>Caeser</a:t>
            </a:r>
            <a:r>
              <a:rPr lang="en-US" sz="1600" dirty="0" smtClean="0"/>
              <a:t> dressing</a:t>
            </a:r>
          </a:p>
          <a:p>
            <a:endParaRPr lang="en-US" sz="1600" dirty="0"/>
          </a:p>
          <a:p>
            <a:r>
              <a:rPr lang="en-US" sz="1600" dirty="0" smtClean="0"/>
              <a:t>$9.95</a:t>
            </a:r>
            <a:endParaRPr lang="en-US" sz="1600" dirty="0"/>
          </a:p>
        </p:txBody>
      </p:sp>
      <p:sp>
        <p:nvSpPr>
          <p:cNvPr id="10" name="TextBox 9"/>
          <p:cNvSpPr txBox="1"/>
          <p:nvPr/>
        </p:nvSpPr>
        <p:spPr>
          <a:xfrm>
            <a:off x="7167330" y="4053048"/>
            <a:ext cx="1519470" cy="2062103"/>
          </a:xfrm>
          <a:prstGeom prst="rect">
            <a:avLst/>
          </a:prstGeom>
          <a:noFill/>
        </p:spPr>
        <p:txBody>
          <a:bodyPr wrap="square" rtlCol="0">
            <a:spAutoFit/>
          </a:bodyPr>
          <a:lstStyle/>
          <a:p>
            <a:r>
              <a:rPr lang="en-US" sz="1600" b="1" dirty="0" err="1" smtClean="0"/>
              <a:t>Poulet</a:t>
            </a:r>
            <a:r>
              <a:rPr lang="en-US" sz="1600" b="1" dirty="0" smtClean="0"/>
              <a:t> Cajun</a:t>
            </a:r>
          </a:p>
          <a:p>
            <a:endParaRPr lang="en-US" sz="1600" b="1" dirty="0"/>
          </a:p>
          <a:p>
            <a:endParaRPr lang="en-US" sz="1600" b="1" dirty="0" smtClean="0"/>
          </a:p>
          <a:p>
            <a:endParaRPr lang="en-US" sz="1600" b="1" dirty="0"/>
          </a:p>
          <a:p>
            <a:endParaRPr lang="en-US" sz="1600" b="1" dirty="0" smtClean="0"/>
          </a:p>
          <a:p>
            <a:endParaRPr lang="en-US" sz="1600" b="1" dirty="0"/>
          </a:p>
          <a:p>
            <a:endParaRPr lang="en-US" sz="1600" b="1" dirty="0" smtClean="0"/>
          </a:p>
          <a:p>
            <a:r>
              <a:rPr lang="en-US" sz="1600" dirty="0" smtClean="0"/>
              <a:t>$28.00</a:t>
            </a:r>
            <a:endParaRPr lang="en-US" sz="1600" dirty="0"/>
          </a:p>
        </p:txBody>
      </p:sp>
    </p:spTree>
    <p:extLst>
      <p:ext uri="{BB962C8B-B14F-4D97-AF65-F5344CB8AC3E}">
        <p14:creationId xmlns:p14="http://schemas.microsoft.com/office/powerpoint/2010/main" val="96698112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Relevant prior Art</a:t>
            </a:r>
            <a:endParaRPr lang="en-US" dirty="0"/>
          </a:p>
        </p:txBody>
      </p:sp>
      <p:sp>
        <p:nvSpPr>
          <p:cNvPr id="3" name="Content Placeholder 2"/>
          <p:cNvSpPr>
            <a:spLocks noGrp="1"/>
          </p:cNvSpPr>
          <p:nvPr>
            <p:ph idx="1"/>
          </p:nvPr>
        </p:nvSpPr>
        <p:spPr/>
        <p:txBody>
          <a:bodyPr/>
          <a:lstStyle/>
          <a:p>
            <a:r>
              <a:rPr lang="en-US" dirty="0" smtClean="0"/>
              <a:t>Paper 2(</a:t>
            </a:r>
            <a:r>
              <a:rPr lang="en-US" dirty="0"/>
              <a:t>From Tweets to Polls )</a:t>
            </a:r>
            <a:endParaRPr lang="en-US" dirty="0" smtClean="0"/>
          </a:p>
          <a:p>
            <a:pPr marL="0" indent="0">
              <a:buNone/>
            </a:pPr>
            <a:endParaRPr lang="en-US" dirty="0"/>
          </a:p>
        </p:txBody>
      </p:sp>
      <p:sp>
        <p:nvSpPr>
          <p:cNvPr id="4" name="Rectangle 3"/>
          <p:cNvSpPr/>
          <p:nvPr/>
        </p:nvSpPr>
        <p:spPr>
          <a:xfrm>
            <a:off x="2523066" y="2876248"/>
            <a:ext cx="6163734" cy="1185333"/>
          </a:xfrm>
          <a:prstGeom prst="rect">
            <a:avLst/>
          </a:prstGeom>
          <a:solidFill>
            <a:srgbClr val="FFFF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0000"/>
                </a:solidFill>
              </a:rPr>
              <a:t>No correlation was found between electoral polls and Twitter sentiment data</a:t>
            </a:r>
            <a:endParaRPr lang="en-US" sz="2400" dirty="0">
              <a:solidFill>
                <a:srgbClr val="FF0000"/>
              </a:solidFill>
            </a:endParaRPr>
          </a:p>
        </p:txBody>
      </p:sp>
    </p:spTree>
    <p:extLst>
      <p:ext uri="{BB962C8B-B14F-4D97-AF65-F5344CB8AC3E}">
        <p14:creationId xmlns:p14="http://schemas.microsoft.com/office/powerpoint/2010/main" val="115430689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Relevant prior Art</a:t>
            </a:r>
            <a:endParaRPr lang="en-US" dirty="0"/>
          </a:p>
        </p:txBody>
      </p:sp>
      <p:sp>
        <p:nvSpPr>
          <p:cNvPr id="3" name="Content Placeholder 2"/>
          <p:cNvSpPr>
            <a:spLocks noGrp="1"/>
          </p:cNvSpPr>
          <p:nvPr>
            <p:ph idx="1"/>
          </p:nvPr>
        </p:nvSpPr>
        <p:spPr/>
        <p:txBody>
          <a:bodyPr>
            <a:normAutofit fontScale="92500"/>
          </a:bodyPr>
          <a:lstStyle/>
          <a:p>
            <a:r>
              <a:rPr lang="en-US" dirty="0"/>
              <a:t>Predicting Elections with Twitter: What 140 Characters Reveal about Political Sentiment </a:t>
            </a:r>
            <a:r>
              <a:rPr lang="en-US" sz="1900" dirty="0" err="1"/>
              <a:t>Tumasjan</a:t>
            </a:r>
            <a:r>
              <a:rPr lang="en-US" sz="1900" dirty="0"/>
              <a:t>, </a:t>
            </a:r>
            <a:r>
              <a:rPr lang="en-US" sz="1800" dirty="0"/>
              <a:t>A., </a:t>
            </a:r>
            <a:r>
              <a:rPr lang="en-US" sz="1800" dirty="0" err="1"/>
              <a:t>Sprenger</a:t>
            </a:r>
            <a:r>
              <a:rPr lang="en-US" sz="1800" dirty="0"/>
              <a:t>, T.O., </a:t>
            </a:r>
            <a:r>
              <a:rPr lang="en-US" sz="1800" dirty="0" err="1"/>
              <a:t>Sandner</a:t>
            </a:r>
            <a:r>
              <a:rPr lang="en-US" sz="1800" dirty="0"/>
              <a:t>, P.G., and </a:t>
            </a:r>
            <a:r>
              <a:rPr lang="en-US" sz="1800" dirty="0" err="1"/>
              <a:t>Welpe</a:t>
            </a:r>
            <a:r>
              <a:rPr lang="en-US" sz="1800" dirty="0"/>
              <a:t>, I.M. 2010. </a:t>
            </a:r>
            <a:endParaRPr lang="en-US" sz="1800" dirty="0" smtClean="0"/>
          </a:p>
          <a:p>
            <a:pPr lvl="1"/>
            <a:r>
              <a:rPr lang="en-US" dirty="0" smtClean="0"/>
              <a:t>Used LIWC for analysis of the tweets related to different parties running (German 2009 election)</a:t>
            </a:r>
          </a:p>
          <a:p>
            <a:pPr lvl="1"/>
            <a:r>
              <a:rPr lang="en-US" dirty="0" smtClean="0"/>
              <a:t>Only count </a:t>
            </a:r>
            <a:r>
              <a:rPr lang="en-US" dirty="0"/>
              <a:t>of tweets mentioning a party or candidate accurately </a:t>
            </a:r>
            <a:r>
              <a:rPr lang="en-US" dirty="0" smtClean="0"/>
              <a:t>predicted </a:t>
            </a:r>
            <a:r>
              <a:rPr lang="en-US" dirty="0"/>
              <a:t>the election results </a:t>
            </a:r>
            <a:endParaRPr lang="en-US" dirty="0" smtClean="0"/>
          </a:p>
          <a:p>
            <a:pPr lvl="1"/>
            <a:r>
              <a:rPr lang="en-US" dirty="0"/>
              <a:t>they claim that the MAE </a:t>
            </a:r>
            <a:r>
              <a:rPr lang="en-US" dirty="0" smtClean="0"/>
              <a:t>of </a:t>
            </a:r>
            <a:r>
              <a:rPr lang="en-US" dirty="0"/>
              <a:t>the “prediction” based on Twitter data was rather close to that of actual polls. </a:t>
            </a:r>
            <a:endParaRPr lang="en-US" dirty="0" smtClean="0"/>
          </a:p>
          <a:p>
            <a:pPr lvl="1"/>
            <a:endParaRPr lang="en-US" dirty="0" smtClean="0"/>
          </a:p>
        </p:txBody>
      </p:sp>
      <p:pic>
        <p:nvPicPr>
          <p:cNvPr id="4" name="Picture 3"/>
          <p:cNvPicPr>
            <a:picLocks noChangeAspect="1"/>
          </p:cNvPicPr>
          <p:nvPr/>
        </p:nvPicPr>
        <p:blipFill>
          <a:blip r:embed="rId2"/>
          <a:stretch>
            <a:fillRect/>
          </a:stretch>
        </p:blipFill>
        <p:spPr>
          <a:xfrm>
            <a:off x="592667" y="0"/>
            <a:ext cx="1540933" cy="1854200"/>
          </a:xfrm>
          <a:prstGeom prst="rect">
            <a:avLst/>
          </a:prstGeom>
        </p:spPr>
      </p:pic>
    </p:spTree>
    <p:extLst>
      <p:ext uri="{BB962C8B-B14F-4D97-AF65-F5344CB8AC3E}">
        <p14:creationId xmlns:p14="http://schemas.microsoft.com/office/powerpoint/2010/main" val="143330922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Relevant prior Art</a:t>
            </a:r>
            <a:endParaRPr lang="en-US" dirty="0"/>
          </a:p>
        </p:txBody>
      </p:sp>
      <p:sp>
        <p:nvSpPr>
          <p:cNvPr id="3" name="Content Placeholder 2"/>
          <p:cNvSpPr>
            <a:spLocks noGrp="1"/>
          </p:cNvSpPr>
          <p:nvPr>
            <p:ph idx="1"/>
          </p:nvPr>
        </p:nvSpPr>
        <p:spPr/>
        <p:txBody>
          <a:bodyPr/>
          <a:lstStyle/>
          <a:p>
            <a:r>
              <a:rPr lang="en-US" dirty="0"/>
              <a:t>Why the Pirate Party Won the German Election of 2009 or The Trouble With Predictions: </a:t>
            </a:r>
            <a:r>
              <a:rPr lang="en-US" dirty="0">
                <a:solidFill>
                  <a:srgbClr val="3366FF"/>
                </a:solidFill>
              </a:rPr>
              <a:t>A Response </a:t>
            </a:r>
            <a:r>
              <a:rPr lang="en-US" dirty="0" smtClean="0">
                <a:solidFill>
                  <a:srgbClr val="3366FF"/>
                </a:solidFill>
              </a:rPr>
              <a:t>to previous slide </a:t>
            </a:r>
            <a:r>
              <a:rPr lang="en-US" sz="1800" dirty="0" err="1" smtClean="0"/>
              <a:t>Jungherr</a:t>
            </a:r>
            <a:r>
              <a:rPr lang="en-US" sz="1800" dirty="0"/>
              <a:t>, A., </a:t>
            </a:r>
            <a:r>
              <a:rPr lang="en-US" sz="1800" dirty="0" err="1"/>
              <a:t>Jürgens</a:t>
            </a:r>
            <a:r>
              <a:rPr lang="en-US" sz="1800" dirty="0"/>
              <a:t>, P., and Schoen, H. 2011</a:t>
            </a:r>
            <a:r>
              <a:rPr lang="en-US" sz="1800" dirty="0" smtClean="0"/>
              <a:t>.</a:t>
            </a:r>
            <a:endParaRPr lang="en-US" sz="2400" dirty="0"/>
          </a:p>
          <a:p>
            <a:pPr lvl="1"/>
            <a:r>
              <a:rPr lang="en-US" dirty="0" smtClean="0"/>
              <a:t>method by </a:t>
            </a:r>
            <a:r>
              <a:rPr lang="en-US" dirty="0" err="1" smtClean="0"/>
              <a:t>Tumasjan</a:t>
            </a:r>
            <a:r>
              <a:rPr lang="en-US" dirty="0" smtClean="0"/>
              <a:t> et al. was based on arbitrary choices</a:t>
            </a:r>
          </a:p>
          <a:p>
            <a:pPr lvl="2"/>
            <a:r>
              <a:rPr lang="en-US" dirty="0" smtClean="0"/>
              <a:t>not taking into account all the parties running for the elections but just those represented in congress</a:t>
            </a:r>
          </a:p>
          <a:p>
            <a:pPr lvl="1"/>
            <a:r>
              <a:rPr lang="en-US" dirty="0" smtClean="0"/>
              <a:t>results varied depending on the time window used to compute them.</a:t>
            </a:r>
          </a:p>
        </p:txBody>
      </p:sp>
      <p:pic>
        <p:nvPicPr>
          <p:cNvPr id="4" name="Picture 3"/>
          <p:cNvPicPr>
            <a:picLocks noChangeAspect="1"/>
          </p:cNvPicPr>
          <p:nvPr/>
        </p:nvPicPr>
        <p:blipFill>
          <a:blip r:embed="rId2"/>
          <a:stretch>
            <a:fillRect/>
          </a:stretch>
        </p:blipFill>
        <p:spPr>
          <a:xfrm>
            <a:off x="270933" y="1"/>
            <a:ext cx="1710267" cy="1600200"/>
          </a:xfrm>
          <a:prstGeom prst="rect">
            <a:avLst/>
          </a:prstGeom>
        </p:spPr>
      </p:pic>
    </p:spTree>
    <p:extLst>
      <p:ext uri="{BB962C8B-B14F-4D97-AF65-F5344CB8AC3E}">
        <p14:creationId xmlns:p14="http://schemas.microsoft.com/office/powerpoint/2010/main" val="187451906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Relevant prior Art</a:t>
            </a:r>
            <a:endParaRPr lang="en-US" dirty="0"/>
          </a:p>
        </p:txBody>
      </p:sp>
      <p:sp>
        <p:nvSpPr>
          <p:cNvPr id="3" name="Content Placeholder 2"/>
          <p:cNvSpPr>
            <a:spLocks noGrp="1"/>
          </p:cNvSpPr>
          <p:nvPr>
            <p:ph idx="1"/>
          </p:nvPr>
        </p:nvSpPr>
        <p:spPr/>
        <p:txBody>
          <a:bodyPr/>
          <a:lstStyle/>
          <a:p>
            <a:r>
              <a:rPr lang="en-US" dirty="0"/>
              <a:t>Where There is a Sea There are Pirates: </a:t>
            </a:r>
            <a:r>
              <a:rPr lang="en-US" dirty="0" err="1" smtClean="0">
                <a:solidFill>
                  <a:srgbClr val="3366FF"/>
                </a:solidFill>
              </a:rPr>
              <a:t>AResponse</a:t>
            </a:r>
            <a:r>
              <a:rPr lang="en-US" dirty="0" smtClean="0">
                <a:solidFill>
                  <a:srgbClr val="3366FF"/>
                </a:solidFill>
              </a:rPr>
              <a:t> to previous slide </a:t>
            </a:r>
            <a:r>
              <a:rPr lang="en-US" sz="1800" dirty="0" err="1" smtClean="0"/>
              <a:t>Tumasjan</a:t>
            </a:r>
            <a:r>
              <a:rPr lang="en-US" sz="1800" dirty="0"/>
              <a:t>, A., </a:t>
            </a:r>
            <a:r>
              <a:rPr lang="en-US" sz="1800" dirty="0" err="1"/>
              <a:t>Sprenger</a:t>
            </a:r>
            <a:r>
              <a:rPr lang="en-US" sz="1800" dirty="0"/>
              <a:t>, T.O., </a:t>
            </a:r>
            <a:r>
              <a:rPr lang="en-US" sz="1800" dirty="0" err="1"/>
              <a:t>Sandner</a:t>
            </a:r>
            <a:r>
              <a:rPr lang="en-US" sz="1800" dirty="0"/>
              <a:t>, P.G., and </a:t>
            </a:r>
            <a:r>
              <a:rPr lang="en-US" sz="1800" dirty="0" err="1"/>
              <a:t>Welpe</a:t>
            </a:r>
            <a:r>
              <a:rPr lang="en-US" sz="1800" dirty="0"/>
              <a:t>, I.M. 2011. </a:t>
            </a:r>
            <a:endParaRPr lang="en-US" sz="1800" dirty="0" smtClean="0"/>
          </a:p>
          <a:p>
            <a:r>
              <a:rPr lang="en-US" dirty="0" smtClean="0"/>
              <a:t>Twitter data is not to replace polls but to complement them</a:t>
            </a:r>
          </a:p>
          <a:p>
            <a:endParaRPr lang="en-US" dirty="0"/>
          </a:p>
        </p:txBody>
      </p:sp>
      <p:pic>
        <p:nvPicPr>
          <p:cNvPr id="4" name="Picture 3"/>
          <p:cNvPicPr>
            <a:picLocks noChangeAspect="1"/>
          </p:cNvPicPr>
          <p:nvPr/>
        </p:nvPicPr>
        <p:blipFill>
          <a:blip r:embed="rId2"/>
          <a:stretch>
            <a:fillRect/>
          </a:stretch>
        </p:blipFill>
        <p:spPr>
          <a:xfrm>
            <a:off x="5461000" y="4110565"/>
            <a:ext cx="1667933" cy="1786467"/>
          </a:xfrm>
          <a:prstGeom prst="rect">
            <a:avLst/>
          </a:prstGeom>
        </p:spPr>
      </p:pic>
    </p:spTree>
    <p:extLst>
      <p:ext uri="{BB962C8B-B14F-4D97-AF65-F5344CB8AC3E}">
        <p14:creationId xmlns:p14="http://schemas.microsoft.com/office/powerpoint/2010/main" val="198462230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Relevant prior Art</a:t>
            </a:r>
            <a:endParaRPr lang="en-US" dirty="0"/>
          </a:p>
        </p:txBody>
      </p:sp>
      <p:sp>
        <p:nvSpPr>
          <p:cNvPr id="3" name="Content Placeholder 2"/>
          <p:cNvSpPr>
            <a:spLocks noGrp="1"/>
          </p:cNvSpPr>
          <p:nvPr>
            <p:ph idx="1"/>
          </p:nvPr>
        </p:nvSpPr>
        <p:spPr/>
        <p:txBody>
          <a:bodyPr>
            <a:normAutofit/>
          </a:bodyPr>
          <a:lstStyle/>
          <a:p>
            <a:r>
              <a:rPr lang="en-US" dirty="0"/>
              <a:t>Understanding the Demographics of Twitter Users </a:t>
            </a:r>
            <a:r>
              <a:rPr lang="en-US" dirty="0" err="1"/>
              <a:t>Mislove</a:t>
            </a:r>
            <a:r>
              <a:rPr lang="en-US" dirty="0"/>
              <a:t>, </a:t>
            </a:r>
            <a:r>
              <a:rPr lang="en-US" sz="1800" dirty="0"/>
              <a:t>A., Lehmann, S., </a:t>
            </a:r>
            <a:r>
              <a:rPr lang="en-US" sz="1800" dirty="0" err="1"/>
              <a:t>Ahn</a:t>
            </a:r>
            <a:r>
              <a:rPr lang="en-US" sz="1800" dirty="0"/>
              <a:t>, Y.Y., </a:t>
            </a:r>
            <a:r>
              <a:rPr lang="en-US" sz="1800" dirty="0" err="1"/>
              <a:t>Onnela</a:t>
            </a:r>
            <a:r>
              <a:rPr lang="en-US" sz="1800" dirty="0"/>
              <a:t>, J.P., and </a:t>
            </a:r>
            <a:r>
              <a:rPr lang="en-US" sz="1800" dirty="0" err="1"/>
              <a:t>Rosenquist</a:t>
            </a:r>
            <a:r>
              <a:rPr lang="en-US" sz="1800" dirty="0"/>
              <a:t>, J.N. 2011. </a:t>
            </a:r>
            <a:endParaRPr lang="en-US" sz="1800" dirty="0" smtClean="0"/>
          </a:p>
          <a:p>
            <a:r>
              <a:rPr lang="en-US" dirty="0" smtClean="0"/>
              <a:t>The methods applied are</a:t>
            </a:r>
            <a:r>
              <a:rPr lang="en-US" dirty="0" smtClean="0">
                <a:solidFill>
                  <a:srgbClr val="000000"/>
                </a:solidFill>
              </a:rPr>
              <a:t> simple</a:t>
            </a:r>
            <a:r>
              <a:rPr lang="en-US" dirty="0" smtClean="0"/>
              <a:t> but </a:t>
            </a:r>
            <a:r>
              <a:rPr lang="en-US" dirty="0">
                <a:solidFill>
                  <a:srgbClr val="000000"/>
                </a:solidFill>
              </a:rPr>
              <a:t>q</a:t>
            </a:r>
            <a:r>
              <a:rPr lang="en-US" dirty="0" smtClean="0">
                <a:solidFill>
                  <a:srgbClr val="000000"/>
                </a:solidFill>
              </a:rPr>
              <a:t>uite compelling </a:t>
            </a:r>
          </a:p>
          <a:p>
            <a:r>
              <a:rPr lang="en-US" dirty="0" smtClean="0">
                <a:solidFill>
                  <a:srgbClr val="000000"/>
                </a:solidFill>
              </a:rPr>
              <a:t>All of the data was inferred from the users profiles</a:t>
            </a:r>
          </a:p>
        </p:txBody>
      </p:sp>
      <p:pic>
        <p:nvPicPr>
          <p:cNvPr id="4" name="Picture 3"/>
          <p:cNvPicPr>
            <a:picLocks noChangeAspect="1"/>
          </p:cNvPicPr>
          <p:nvPr/>
        </p:nvPicPr>
        <p:blipFill>
          <a:blip r:embed="rId2"/>
          <a:stretch>
            <a:fillRect/>
          </a:stretch>
        </p:blipFill>
        <p:spPr>
          <a:xfrm>
            <a:off x="893233" y="795865"/>
            <a:ext cx="952500" cy="931335"/>
          </a:xfrm>
          <a:prstGeom prst="rect">
            <a:avLst/>
          </a:prstGeom>
        </p:spPr>
      </p:pic>
      <p:sp>
        <p:nvSpPr>
          <p:cNvPr id="7" name="Rectangle 6"/>
          <p:cNvSpPr/>
          <p:nvPr/>
        </p:nvSpPr>
        <p:spPr>
          <a:xfrm>
            <a:off x="575734" y="5025497"/>
            <a:ext cx="8111066" cy="1100666"/>
          </a:xfrm>
          <a:prstGeom prst="rect">
            <a:avLst/>
          </a:prstGeom>
          <a:solidFill>
            <a:srgbClr val="FFFF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800000"/>
                </a:solidFill>
              </a:rPr>
              <a:t>This is consistent with some of the findings of</a:t>
            </a:r>
            <a:r>
              <a:rPr lang="en-US" sz="2400" dirty="0">
                <a:solidFill>
                  <a:srgbClr val="FF0000"/>
                </a:solidFill>
              </a:rPr>
              <a:t> </a:t>
            </a:r>
            <a:r>
              <a:rPr lang="en-US" sz="2400" dirty="0" err="1">
                <a:solidFill>
                  <a:srgbClr val="FF0000"/>
                </a:solidFill>
              </a:rPr>
              <a:t>Gayo-Avello</a:t>
            </a:r>
            <a:r>
              <a:rPr lang="en-US" sz="2400" dirty="0">
                <a:solidFill>
                  <a:srgbClr val="FF0000"/>
                </a:solidFill>
              </a:rPr>
              <a:t> [8]</a:t>
            </a:r>
            <a:r>
              <a:rPr lang="en-US" sz="2400" dirty="0">
                <a:solidFill>
                  <a:srgbClr val="800000"/>
                </a:solidFill>
              </a:rPr>
              <a:t> </a:t>
            </a:r>
          </a:p>
        </p:txBody>
      </p:sp>
    </p:spTree>
    <p:extLst>
      <p:ext uri="{BB962C8B-B14F-4D97-AF65-F5344CB8AC3E}">
        <p14:creationId xmlns:p14="http://schemas.microsoft.com/office/powerpoint/2010/main" val="24360118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136952" y="362857"/>
            <a:ext cx="7184572" cy="6591905"/>
          </a:xfrm>
          <a:prstGeom prst="rect">
            <a:avLst/>
          </a:prstGeom>
        </p:spPr>
      </p:pic>
    </p:spTree>
    <p:extLst>
      <p:ext uri="{BB962C8B-B14F-4D97-AF65-F5344CB8AC3E}">
        <p14:creationId xmlns:p14="http://schemas.microsoft.com/office/powerpoint/2010/main" val="298923107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endParaRPr lang="en-US" dirty="0"/>
          </a:p>
        </p:txBody>
      </p:sp>
      <p:pic>
        <p:nvPicPr>
          <p:cNvPr id="4" name="Content Placeholder 3"/>
          <p:cNvPicPr>
            <a:picLocks noGrp="1" noChangeAspect="1"/>
          </p:cNvPicPr>
          <p:nvPr>
            <p:ph idx="1"/>
          </p:nvPr>
        </p:nvPicPr>
        <p:blipFill>
          <a:blip r:embed="rId2"/>
          <a:srcRect l="-4523" r="-4523"/>
          <a:stretch>
            <a:fillRect/>
          </a:stretch>
        </p:blipFill>
        <p:spPr>
          <a:xfrm>
            <a:off x="0" y="1894666"/>
            <a:ext cx="9144000" cy="4972771"/>
          </a:xfrm>
          <a:ln>
            <a:solidFill>
              <a:srgbClr val="4F81BD"/>
            </a:solidFill>
          </a:ln>
        </p:spPr>
      </p:pic>
      <p:sp>
        <p:nvSpPr>
          <p:cNvPr id="5" name="Frame 4"/>
          <p:cNvSpPr/>
          <p:nvPr/>
        </p:nvSpPr>
        <p:spPr>
          <a:xfrm>
            <a:off x="7184727" y="2931342"/>
            <a:ext cx="1652661" cy="1443790"/>
          </a:xfrm>
          <a:prstGeom prst="frame">
            <a:avLst>
              <a:gd name="adj1" fmla="val 4066"/>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6" name="Rounded Rectangular Callout 5"/>
          <p:cNvSpPr/>
          <p:nvPr/>
        </p:nvSpPr>
        <p:spPr>
          <a:xfrm>
            <a:off x="2435502" y="3096321"/>
            <a:ext cx="4192540" cy="1530764"/>
          </a:xfrm>
          <a:prstGeom prst="wedgeRoundRectCallout">
            <a:avLst>
              <a:gd name="adj1" fmla="val 62487"/>
              <a:gd name="adj2" fmla="val 2218"/>
              <a:gd name="adj3" fmla="val 16667"/>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location(city, neighborhood)</a:t>
            </a:r>
          </a:p>
          <a:p>
            <a:r>
              <a:rPr lang="en-US" dirty="0" smtClean="0"/>
              <a:t>Services available(delivery, </a:t>
            </a:r>
            <a:r>
              <a:rPr lang="en-US" dirty="0" err="1" smtClean="0"/>
              <a:t>wifi</a:t>
            </a:r>
            <a:r>
              <a:rPr lang="en-US" dirty="0" smtClean="0"/>
              <a:t>)</a:t>
            </a:r>
          </a:p>
          <a:p>
            <a:r>
              <a:rPr lang="en-US" dirty="0" smtClean="0"/>
              <a:t>Ambience(good for groups, noise level)</a:t>
            </a:r>
          </a:p>
          <a:p>
            <a:r>
              <a:rPr lang="en-US" dirty="0" smtClean="0"/>
              <a:t>Price range( $ to $$$$)</a:t>
            </a:r>
            <a:endParaRPr lang="en-US" dirty="0"/>
          </a:p>
        </p:txBody>
      </p:sp>
      <p:sp>
        <p:nvSpPr>
          <p:cNvPr id="7" name="TextBox 6"/>
          <p:cNvSpPr txBox="1"/>
          <p:nvPr/>
        </p:nvSpPr>
        <p:spPr>
          <a:xfrm>
            <a:off x="338667" y="1309890"/>
            <a:ext cx="3838222" cy="584776"/>
          </a:xfrm>
          <a:prstGeom prst="rect">
            <a:avLst/>
          </a:prstGeom>
          <a:noFill/>
        </p:spPr>
        <p:txBody>
          <a:bodyPr wrap="square" rtlCol="0">
            <a:spAutoFit/>
          </a:bodyPr>
          <a:lstStyle/>
          <a:p>
            <a:pPr marL="457200" indent="-457200">
              <a:buFont typeface="Arial"/>
              <a:buChar char="•"/>
            </a:pPr>
            <a:r>
              <a:rPr lang="en-US" sz="3200" dirty="0" smtClean="0"/>
              <a:t>7 U.S cities</a:t>
            </a:r>
          </a:p>
        </p:txBody>
      </p:sp>
    </p:spTree>
    <p:extLst>
      <p:ext uri="{BB962C8B-B14F-4D97-AF65-F5344CB8AC3E}">
        <p14:creationId xmlns:p14="http://schemas.microsoft.com/office/powerpoint/2010/main" val="1546749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sp>
        <p:nvSpPr>
          <p:cNvPr id="3" name="Content Placeholder 2"/>
          <p:cNvSpPr>
            <a:spLocks noGrp="1"/>
          </p:cNvSpPr>
          <p:nvPr>
            <p:ph idx="1"/>
          </p:nvPr>
        </p:nvSpPr>
        <p:spPr/>
        <p:txBody>
          <a:bodyPr/>
          <a:lstStyle/>
          <a:p>
            <a:r>
              <a:rPr lang="en-US" dirty="0" smtClean="0"/>
              <a:t>Distribution of prices &amp; stars</a:t>
            </a:r>
            <a:endParaRPr lang="en-US" dirty="0"/>
          </a:p>
        </p:txBody>
      </p:sp>
      <p:pic>
        <p:nvPicPr>
          <p:cNvPr id="4" name="Picture 3"/>
          <p:cNvPicPr>
            <a:picLocks noChangeAspect="1"/>
          </p:cNvPicPr>
          <p:nvPr/>
        </p:nvPicPr>
        <p:blipFill>
          <a:blip r:embed="rId2"/>
          <a:stretch>
            <a:fillRect/>
          </a:stretch>
        </p:blipFill>
        <p:spPr>
          <a:xfrm>
            <a:off x="1345067" y="2783208"/>
            <a:ext cx="2029841" cy="2982591"/>
          </a:xfrm>
          <a:prstGeom prst="rect">
            <a:avLst/>
          </a:prstGeom>
        </p:spPr>
      </p:pic>
      <p:pic>
        <p:nvPicPr>
          <p:cNvPr id="5" name="Picture 4"/>
          <p:cNvPicPr>
            <a:picLocks noChangeAspect="1"/>
          </p:cNvPicPr>
          <p:nvPr/>
        </p:nvPicPr>
        <p:blipFill>
          <a:blip r:embed="rId3"/>
          <a:stretch>
            <a:fillRect/>
          </a:stretch>
        </p:blipFill>
        <p:spPr>
          <a:xfrm>
            <a:off x="5212036" y="2957158"/>
            <a:ext cx="2352128" cy="2842892"/>
          </a:xfrm>
          <a:prstGeom prst="rect">
            <a:avLst/>
          </a:prstGeom>
        </p:spPr>
      </p:pic>
      <p:sp>
        <p:nvSpPr>
          <p:cNvPr id="6" name="Rectangle 5"/>
          <p:cNvSpPr/>
          <p:nvPr/>
        </p:nvSpPr>
        <p:spPr>
          <a:xfrm>
            <a:off x="2157158" y="3235480"/>
            <a:ext cx="191360" cy="2243962"/>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819402" y="3235480"/>
            <a:ext cx="226153" cy="2243962"/>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7631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Linear regression</a:t>
            </a:r>
            <a:endParaRPr lang="en-US" dirty="0"/>
          </a:p>
          <a:p>
            <a:pPr marL="0" indent="0">
              <a:buNone/>
            </a:pPr>
            <a:endParaRPr lang="en-US" dirty="0" smtClean="0"/>
          </a:p>
          <a:p>
            <a:r>
              <a:rPr lang="en-US" dirty="0" smtClean="0"/>
              <a:t>Logistic regression</a:t>
            </a:r>
          </a:p>
          <a:p>
            <a:endParaRPr lang="en-US" dirty="0"/>
          </a:p>
          <a:p>
            <a:r>
              <a:rPr lang="en-US" dirty="0" smtClean="0"/>
              <a:t>Features:</a:t>
            </a:r>
          </a:p>
          <a:p>
            <a:pPr lvl="1"/>
            <a:r>
              <a:rPr lang="en-US" dirty="0" smtClean="0"/>
              <a:t>METADATA      :  &lt;field, value&gt;</a:t>
            </a:r>
          </a:p>
          <a:p>
            <a:pPr lvl="1"/>
            <a:r>
              <a:rPr lang="en-US" dirty="0" smtClean="0"/>
              <a:t>MENUNAMES :   n-grams</a:t>
            </a:r>
          </a:p>
          <a:p>
            <a:pPr lvl="1"/>
            <a:r>
              <a:rPr lang="en-US" dirty="0" smtClean="0"/>
              <a:t>MENUDESC     :   n-grams</a:t>
            </a:r>
          </a:p>
          <a:p>
            <a:pPr lvl="1"/>
            <a:r>
              <a:rPr lang="en-US" dirty="0" smtClean="0"/>
              <a:t>MENTION        :   n-grams(word + ITEM + word)</a:t>
            </a:r>
            <a:endParaRPr lang="en-US" dirty="0"/>
          </a:p>
        </p:txBody>
      </p:sp>
      <p:pic>
        <p:nvPicPr>
          <p:cNvPr id="4" name="Picture 3"/>
          <p:cNvPicPr>
            <a:picLocks noChangeAspect="1"/>
          </p:cNvPicPr>
          <p:nvPr/>
        </p:nvPicPr>
        <p:blipFill>
          <a:blip r:embed="rId2"/>
          <a:stretch>
            <a:fillRect/>
          </a:stretch>
        </p:blipFill>
        <p:spPr>
          <a:xfrm>
            <a:off x="5086629" y="1417639"/>
            <a:ext cx="1528265" cy="1017670"/>
          </a:xfrm>
          <a:prstGeom prst="rect">
            <a:avLst/>
          </a:prstGeom>
        </p:spPr>
      </p:pic>
      <p:pic>
        <p:nvPicPr>
          <p:cNvPr id="5" name="Picture 4"/>
          <p:cNvPicPr>
            <a:picLocks noChangeAspect="1"/>
          </p:cNvPicPr>
          <p:nvPr/>
        </p:nvPicPr>
        <p:blipFill>
          <a:blip r:embed="rId3"/>
          <a:stretch>
            <a:fillRect/>
          </a:stretch>
        </p:blipFill>
        <p:spPr>
          <a:xfrm>
            <a:off x="5086629" y="2703859"/>
            <a:ext cx="1463648" cy="1053472"/>
          </a:xfrm>
          <a:prstGeom prst="rect">
            <a:avLst/>
          </a:prstGeom>
        </p:spPr>
      </p:pic>
    </p:spTree>
    <p:extLst>
      <p:ext uri="{BB962C8B-B14F-4D97-AF65-F5344CB8AC3E}">
        <p14:creationId xmlns:p14="http://schemas.microsoft.com/office/powerpoint/2010/main" val="4396292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price prediction</a:t>
            </a:r>
            <a:endParaRPr lang="en-US" dirty="0"/>
          </a:p>
        </p:txBody>
      </p:sp>
      <p:sp>
        <p:nvSpPr>
          <p:cNvPr id="3" name="Content Placeholder 2"/>
          <p:cNvSpPr>
            <a:spLocks noGrp="1"/>
          </p:cNvSpPr>
          <p:nvPr>
            <p:ph idx="1"/>
          </p:nvPr>
        </p:nvSpPr>
        <p:spPr/>
        <p:txBody>
          <a:bodyPr/>
          <a:lstStyle/>
          <a:p>
            <a:r>
              <a:rPr lang="en-US" dirty="0" smtClean="0"/>
              <a:t>Predict the price </a:t>
            </a:r>
            <a:r>
              <a:rPr lang="en-US" dirty="0"/>
              <a:t>o</a:t>
            </a:r>
            <a:r>
              <a:rPr lang="en-US" dirty="0" smtClean="0"/>
              <a:t>f each item on a menu</a:t>
            </a:r>
            <a:endParaRPr lang="en-US" dirty="0"/>
          </a:p>
        </p:txBody>
      </p:sp>
      <p:pic>
        <p:nvPicPr>
          <p:cNvPr id="4" name="Picture 3"/>
          <p:cNvPicPr>
            <a:picLocks noChangeAspect="1"/>
          </p:cNvPicPr>
          <p:nvPr/>
        </p:nvPicPr>
        <p:blipFill>
          <a:blip r:embed="rId2"/>
          <a:stretch>
            <a:fillRect/>
          </a:stretch>
        </p:blipFill>
        <p:spPr>
          <a:xfrm>
            <a:off x="0" y="2372436"/>
            <a:ext cx="1861418" cy="2393809"/>
          </a:xfrm>
          <a:prstGeom prst="rect">
            <a:avLst/>
          </a:prstGeom>
        </p:spPr>
      </p:pic>
      <p:pic>
        <p:nvPicPr>
          <p:cNvPr id="5" name="Picture 4"/>
          <p:cNvPicPr>
            <a:picLocks noChangeAspect="1"/>
          </p:cNvPicPr>
          <p:nvPr/>
        </p:nvPicPr>
        <p:blipFill>
          <a:blip r:embed="rId3"/>
          <a:stretch>
            <a:fillRect/>
          </a:stretch>
        </p:blipFill>
        <p:spPr>
          <a:xfrm>
            <a:off x="1861418" y="2372436"/>
            <a:ext cx="2835619" cy="2476500"/>
          </a:xfrm>
          <a:prstGeom prst="rect">
            <a:avLst/>
          </a:prstGeom>
        </p:spPr>
      </p:pic>
      <p:pic>
        <p:nvPicPr>
          <p:cNvPr id="6" name="Picture 5"/>
          <p:cNvPicPr>
            <a:picLocks noChangeAspect="1"/>
          </p:cNvPicPr>
          <p:nvPr/>
        </p:nvPicPr>
        <p:blipFill>
          <a:blip r:embed="rId4"/>
          <a:stretch>
            <a:fillRect/>
          </a:stretch>
        </p:blipFill>
        <p:spPr>
          <a:xfrm>
            <a:off x="4697037" y="2372436"/>
            <a:ext cx="2609465" cy="2627514"/>
          </a:xfrm>
          <a:prstGeom prst="rect">
            <a:avLst/>
          </a:prstGeom>
        </p:spPr>
      </p:pic>
      <p:pic>
        <p:nvPicPr>
          <p:cNvPr id="7" name="Picture 6"/>
          <p:cNvPicPr>
            <a:picLocks noChangeAspect="1"/>
          </p:cNvPicPr>
          <p:nvPr/>
        </p:nvPicPr>
        <p:blipFill>
          <a:blip r:embed="rId5"/>
          <a:stretch>
            <a:fillRect/>
          </a:stretch>
        </p:blipFill>
        <p:spPr>
          <a:xfrm>
            <a:off x="7473640" y="3354798"/>
            <a:ext cx="1537712" cy="906991"/>
          </a:xfrm>
          <a:prstGeom prst="rect">
            <a:avLst/>
          </a:prstGeom>
        </p:spPr>
      </p:pic>
      <p:pic>
        <p:nvPicPr>
          <p:cNvPr id="8" name="Picture 7"/>
          <p:cNvPicPr>
            <a:picLocks noChangeAspect="1"/>
          </p:cNvPicPr>
          <p:nvPr/>
        </p:nvPicPr>
        <p:blipFill>
          <a:blip r:embed="rId6"/>
          <a:stretch>
            <a:fillRect/>
          </a:stretch>
        </p:blipFill>
        <p:spPr>
          <a:xfrm>
            <a:off x="190681" y="4919663"/>
            <a:ext cx="853105" cy="959865"/>
          </a:xfrm>
          <a:prstGeom prst="rect">
            <a:avLst/>
          </a:prstGeom>
        </p:spPr>
      </p:pic>
    </p:spTree>
    <p:extLst>
      <p:ext uri="{BB962C8B-B14F-4D97-AF65-F5344CB8AC3E}">
        <p14:creationId xmlns:p14="http://schemas.microsoft.com/office/powerpoint/2010/main" val="49345499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price prediction</a:t>
            </a:r>
            <a:endParaRPr lang="en-US" dirty="0"/>
          </a:p>
        </p:txBody>
      </p:sp>
      <p:sp>
        <p:nvSpPr>
          <p:cNvPr id="3" name="Content Placeholder 2"/>
          <p:cNvSpPr>
            <a:spLocks noGrp="1"/>
          </p:cNvSpPr>
          <p:nvPr>
            <p:ph idx="1"/>
          </p:nvPr>
        </p:nvSpPr>
        <p:spPr/>
        <p:txBody>
          <a:bodyPr/>
          <a:lstStyle/>
          <a:p>
            <a:r>
              <a:rPr lang="en-US" dirty="0" smtClean="0"/>
              <a:t>Baselines</a:t>
            </a:r>
          </a:p>
          <a:p>
            <a:pPr lvl="1"/>
            <a:r>
              <a:rPr lang="en-US" dirty="0" smtClean="0"/>
              <a:t>Predict mean</a:t>
            </a:r>
          </a:p>
          <a:p>
            <a:pPr lvl="1"/>
            <a:r>
              <a:rPr lang="en-US" dirty="0" smtClean="0"/>
              <a:t>Predict median</a:t>
            </a:r>
          </a:p>
          <a:p>
            <a:pPr lvl="1"/>
            <a:r>
              <a:rPr lang="en-US" dirty="0" smtClean="0"/>
              <a:t>Regression </a:t>
            </a:r>
            <a:endParaRPr lang="en-US" dirty="0"/>
          </a:p>
          <a:p>
            <a:r>
              <a:rPr lang="en-US" dirty="0" smtClean="0"/>
              <a:t>Evaluation </a:t>
            </a:r>
          </a:p>
          <a:p>
            <a:pPr lvl="1"/>
            <a:r>
              <a:rPr lang="en-US" dirty="0" smtClean="0"/>
              <a:t>Mean absolute error </a:t>
            </a:r>
          </a:p>
          <a:p>
            <a:pPr lvl="1"/>
            <a:r>
              <a:rPr lang="en-US" dirty="0" smtClean="0"/>
              <a:t>Mean relative error </a:t>
            </a:r>
          </a:p>
        </p:txBody>
      </p:sp>
      <p:pic>
        <p:nvPicPr>
          <p:cNvPr id="4" name="Picture 3"/>
          <p:cNvPicPr>
            <a:picLocks noChangeAspect="1"/>
          </p:cNvPicPr>
          <p:nvPr/>
        </p:nvPicPr>
        <p:blipFill>
          <a:blip r:embed="rId2"/>
          <a:stretch>
            <a:fillRect/>
          </a:stretch>
        </p:blipFill>
        <p:spPr>
          <a:xfrm>
            <a:off x="4018577" y="2189095"/>
            <a:ext cx="1722247" cy="892683"/>
          </a:xfrm>
          <a:prstGeom prst="rect">
            <a:avLst/>
          </a:prstGeom>
        </p:spPr>
      </p:pic>
      <p:pic>
        <p:nvPicPr>
          <p:cNvPr id="5" name="Picture 4"/>
          <p:cNvPicPr>
            <a:picLocks noChangeAspect="1"/>
          </p:cNvPicPr>
          <p:nvPr/>
        </p:nvPicPr>
        <p:blipFill>
          <a:blip r:embed="rId3"/>
          <a:stretch>
            <a:fillRect/>
          </a:stretch>
        </p:blipFill>
        <p:spPr>
          <a:xfrm>
            <a:off x="5850761" y="2716482"/>
            <a:ext cx="1528265" cy="1017670"/>
          </a:xfrm>
          <a:prstGeom prst="rect">
            <a:avLst/>
          </a:prstGeom>
        </p:spPr>
      </p:pic>
      <p:pic>
        <p:nvPicPr>
          <p:cNvPr id="6" name="Picture 5"/>
          <p:cNvPicPr>
            <a:picLocks noChangeAspect="1"/>
          </p:cNvPicPr>
          <p:nvPr/>
        </p:nvPicPr>
        <p:blipFill>
          <a:blip r:embed="rId4"/>
          <a:stretch>
            <a:fillRect/>
          </a:stretch>
        </p:blipFill>
        <p:spPr>
          <a:xfrm>
            <a:off x="4505676" y="4216400"/>
            <a:ext cx="2438400" cy="1574800"/>
          </a:xfrm>
          <a:prstGeom prst="rect">
            <a:avLst/>
          </a:prstGeom>
        </p:spPr>
      </p:pic>
      <p:sp>
        <p:nvSpPr>
          <p:cNvPr id="7" name="Line Callout 2 (Accent Bar) 6"/>
          <p:cNvSpPr/>
          <p:nvPr/>
        </p:nvSpPr>
        <p:spPr>
          <a:xfrm>
            <a:off x="6944076" y="4000862"/>
            <a:ext cx="1545383" cy="434877"/>
          </a:xfrm>
          <a:prstGeom prst="accentCallout2">
            <a:avLst>
              <a:gd name="adj1" fmla="val 14750"/>
              <a:gd name="adj2" fmla="val 1798"/>
              <a:gd name="adj3" fmla="val 18750"/>
              <a:gd name="adj4" fmla="val -16667"/>
              <a:gd name="adj5" fmla="val 112500"/>
              <a:gd name="adj6" fmla="val -4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Item’s price</a:t>
            </a:r>
            <a:endParaRPr lang="en-US" dirty="0"/>
          </a:p>
        </p:txBody>
      </p:sp>
      <p:sp>
        <p:nvSpPr>
          <p:cNvPr id="9" name="Line Callout 2 (Accent Bar) 8"/>
          <p:cNvSpPr/>
          <p:nvPr/>
        </p:nvSpPr>
        <p:spPr>
          <a:xfrm>
            <a:off x="6944076" y="4835825"/>
            <a:ext cx="1545383" cy="365296"/>
          </a:xfrm>
          <a:prstGeom prst="accentCallout2">
            <a:avLst>
              <a:gd name="adj1" fmla="val 18750"/>
              <a:gd name="adj2" fmla="val 1798"/>
              <a:gd name="adj3" fmla="val 18750"/>
              <a:gd name="adj4" fmla="val -16667"/>
              <a:gd name="adj5" fmla="val -49405"/>
              <a:gd name="adj6" fmla="val -2415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w * x</a:t>
            </a:r>
            <a:endParaRPr lang="en-US" dirty="0"/>
          </a:p>
        </p:txBody>
      </p:sp>
    </p:spTree>
    <p:extLst>
      <p:ext uri="{BB962C8B-B14F-4D97-AF65-F5344CB8AC3E}">
        <p14:creationId xmlns:p14="http://schemas.microsoft.com/office/powerpoint/2010/main" val="38469281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2644</TotalTime>
  <Words>1280</Words>
  <Application>Microsoft Macintosh PowerPoint</Application>
  <PresentationFormat>On-screen Show (4:3)</PresentationFormat>
  <Paragraphs>224</Paragraphs>
  <Slides>45</Slides>
  <Notes>1</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Prediction and sentiment analysis</vt:lpstr>
      <vt:lpstr>PowerPoint Presentation</vt:lpstr>
      <vt:lpstr>Word Salad: Relating Food Prices and Descriptions V Chahuneau, K Gimpel, B.R Routledge, L Scherlis, N.A Smith </vt:lpstr>
      <vt:lpstr>Motivation</vt:lpstr>
      <vt:lpstr>Data </vt:lpstr>
      <vt:lpstr>Data</vt:lpstr>
      <vt:lpstr>Models</vt:lpstr>
      <vt:lpstr>Item price prediction</vt:lpstr>
      <vt:lpstr>Item price prediction</vt:lpstr>
      <vt:lpstr>Item price prediction</vt:lpstr>
      <vt:lpstr>Item price prediction</vt:lpstr>
      <vt:lpstr>Item price prediction</vt:lpstr>
      <vt:lpstr>Price range prediction</vt:lpstr>
      <vt:lpstr>Polarity prediction</vt:lpstr>
      <vt:lpstr>PowerPoint Presentation</vt:lpstr>
      <vt:lpstr>Joint price star prediction</vt:lpstr>
      <vt:lpstr>PowerPoint Presentation</vt:lpstr>
      <vt:lpstr>PowerPoint Presentation</vt:lpstr>
      <vt:lpstr>PowerPoint Presentation</vt:lpstr>
      <vt:lpstr>PowerPoint Presentation</vt:lpstr>
      <vt:lpstr>From Tweets to Polls: Linking Text Sentiment to Public Opinion Time Series B O’Connor, R Balasubramanyan, B.R Routledge, N.A Smith </vt:lpstr>
      <vt:lpstr>Measuring public opinion  through social media?</vt:lpstr>
      <vt:lpstr>Text Data: Twitter</vt:lpstr>
      <vt:lpstr>Poll Data</vt:lpstr>
      <vt:lpstr>Text Analysis</vt:lpstr>
      <vt:lpstr>Sentiment analysis: word counting</vt:lpstr>
      <vt:lpstr>Sentiment ratio over Messages</vt:lpstr>
      <vt:lpstr>Sentiment Ratio Moving Average </vt:lpstr>
      <vt:lpstr>Correlation Analysis: </vt:lpstr>
      <vt:lpstr>Predicting polls</vt:lpstr>
      <vt:lpstr>Presidential elections and job approval</vt:lpstr>
      <vt:lpstr>PowerPoint Presentation</vt:lpstr>
      <vt:lpstr>"I Wanted to Predict Elections with Twitter and all I got was this Lousy Paper"  -- A Balanced Survey on Election Prediction using Twitter Data D Gayo-Avello</vt:lpstr>
      <vt:lpstr>Flaws in using Twitter Data for Election Prediction  </vt:lpstr>
      <vt:lpstr>Recommendations for using Twitter Data for Election Prediction </vt:lpstr>
      <vt:lpstr>Recommendations for using Twitter Data for Election Prediction </vt:lpstr>
      <vt:lpstr>Recommendations for using Twitter Data for Election Prediction </vt:lpstr>
      <vt:lpstr>Recommendations for using Twitter Data for Election Prediction </vt:lpstr>
      <vt:lpstr>Relevant prior Art</vt:lpstr>
      <vt:lpstr>Relevant prior Art</vt:lpstr>
      <vt:lpstr>Relevant prior Art</vt:lpstr>
      <vt:lpstr>Relevant prior Art</vt:lpstr>
      <vt:lpstr>Relevant prior Art</vt:lpstr>
      <vt:lpstr>Relevant prior Art</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 Salad: Relating Food Prices and Descriptions V Chahuneau, K Gimpel, B.R Routledge, L Scherlis, N.A Smith </dc:title>
  <dc:creator>Mahsa Elyasi Langarani</dc:creator>
  <cp:lastModifiedBy>Mahsa Elyasi Langarani</cp:lastModifiedBy>
  <cp:revision>95</cp:revision>
  <dcterms:created xsi:type="dcterms:W3CDTF">2012-11-28T01:24:17Z</dcterms:created>
  <dcterms:modified xsi:type="dcterms:W3CDTF">2012-11-29T21:29:36Z</dcterms:modified>
</cp:coreProperties>
</file>